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344" r:id="rId2"/>
    <p:sldId id="345" r:id="rId3"/>
    <p:sldId id="346" r:id="rId4"/>
    <p:sldId id="347" r:id="rId5"/>
    <p:sldId id="259"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300" r:id="rId22"/>
    <p:sldId id="301" r:id="rId23"/>
    <p:sldId id="302" r:id="rId24"/>
    <p:sldId id="303" r:id="rId25"/>
    <p:sldId id="304" r:id="rId26"/>
    <p:sldId id="305" r:id="rId27"/>
    <p:sldId id="306" r:id="rId28"/>
    <p:sldId id="307" r:id="rId29"/>
    <p:sldId id="308" r:id="rId30"/>
    <p:sldId id="309" r:id="rId31"/>
    <p:sldId id="310" r:id="rId32"/>
    <p:sldId id="298" r:id="rId33"/>
    <p:sldId id="299" r:id="rId34"/>
    <p:sldId id="311" r:id="rId35"/>
    <p:sldId id="312" r:id="rId36"/>
    <p:sldId id="313" r:id="rId37"/>
    <p:sldId id="319" r:id="rId38"/>
    <p:sldId id="314" r:id="rId39"/>
    <p:sldId id="315" r:id="rId40"/>
    <p:sldId id="316" r:id="rId41"/>
    <p:sldId id="317" r:id="rId42"/>
    <p:sldId id="318" r:id="rId43"/>
    <p:sldId id="320" r:id="rId44"/>
    <p:sldId id="321" r:id="rId45"/>
    <p:sldId id="322" r:id="rId46"/>
    <p:sldId id="323" r:id="rId47"/>
    <p:sldId id="324" r:id="rId48"/>
    <p:sldId id="325" r:id="rId49"/>
    <p:sldId id="326" r:id="rId50"/>
    <p:sldId id="331" r:id="rId51"/>
    <p:sldId id="327" r:id="rId52"/>
    <p:sldId id="328" r:id="rId53"/>
    <p:sldId id="330" r:id="rId54"/>
    <p:sldId id="329" r:id="rId55"/>
    <p:sldId id="333" r:id="rId56"/>
    <p:sldId id="332" r:id="rId57"/>
    <p:sldId id="342" r:id="rId58"/>
    <p:sldId id="343" r:id="rId59"/>
    <p:sldId id="334" r:id="rId60"/>
    <p:sldId id="335" r:id="rId61"/>
    <p:sldId id="336" r:id="rId62"/>
    <p:sldId id="337" r:id="rId63"/>
    <p:sldId id="338" r:id="rId64"/>
    <p:sldId id="339" r:id="rId65"/>
    <p:sldId id="340" r:id="rId66"/>
    <p:sldId id="341" r:id="rId67"/>
    <p:sldId id="281" r:id="rId6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6" d="100"/>
          <a:sy n="106" d="100"/>
        </p:scale>
        <p:origin x="168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700830-3F31-4FBE-844C-B914CD64A26F}" type="doc">
      <dgm:prSet loTypeId="urn:microsoft.com/office/officeart/2005/8/layout/hierarchy4" loCatId="hierarchy" qsTypeId="urn:microsoft.com/office/officeart/2005/8/quickstyle/simple1" qsCatId="simple" csTypeId="urn:microsoft.com/office/officeart/2005/8/colors/colorful4" csCatId="colorful" phldr="1"/>
      <dgm:spPr/>
      <dgm:t>
        <a:bodyPr/>
        <a:lstStyle/>
        <a:p>
          <a:endParaRPr lang="ru-RU"/>
        </a:p>
      </dgm:t>
    </dgm:pt>
    <dgm:pt modelId="{C21AD1B3-6AEB-4708-AD34-78BDD653E44C}">
      <dgm:prSet phldrT="[Текст]"/>
      <dgm:spPr/>
      <dgm:t>
        <a:bodyPr/>
        <a:lstStyle/>
        <a:p>
          <a:r>
            <a:rPr lang="ru-RU" b="1" dirty="0" smtClean="0">
              <a:solidFill>
                <a:schemeClr val="tx1"/>
              </a:solidFill>
            </a:rPr>
            <a:t>Литература:</a:t>
          </a:r>
          <a:endParaRPr lang="ru-RU" dirty="0">
            <a:solidFill>
              <a:schemeClr val="tx1"/>
            </a:solidFill>
          </a:endParaRPr>
        </a:p>
      </dgm:t>
    </dgm:pt>
    <dgm:pt modelId="{D754873B-BB6E-4061-BFE0-104DEC95EAAF}" type="parTrans" cxnId="{9473C073-833A-4017-B44B-5C84AB380FD6}">
      <dgm:prSet/>
      <dgm:spPr/>
      <dgm:t>
        <a:bodyPr/>
        <a:lstStyle/>
        <a:p>
          <a:endParaRPr lang="ru-RU"/>
        </a:p>
      </dgm:t>
    </dgm:pt>
    <dgm:pt modelId="{E186CC99-A2E8-4896-81C1-9741E95CAACE}" type="sibTrans" cxnId="{9473C073-833A-4017-B44B-5C84AB380FD6}">
      <dgm:prSet/>
      <dgm:spPr/>
      <dgm:t>
        <a:bodyPr/>
        <a:lstStyle/>
        <a:p>
          <a:endParaRPr lang="ru-RU"/>
        </a:p>
      </dgm:t>
    </dgm:pt>
    <dgm:pt modelId="{AF1EA9A9-3905-4BF2-9FA8-6AF9C7AB64E2}">
      <dgm:prSet phldrT="[Текст]"/>
      <dgm:spPr/>
      <dgm:t>
        <a:bodyPr/>
        <a:lstStyle/>
        <a:p>
          <a:r>
            <a:rPr lang="ru-RU" dirty="0" smtClean="0">
              <a:solidFill>
                <a:schemeClr val="tx1"/>
              </a:solidFill>
            </a:rPr>
            <a:t>Учебник «Подготовка офицера запаса Сухопутных войск » М., ВИ, 1989г.</a:t>
          </a:r>
          <a:endParaRPr lang="ru-RU" dirty="0">
            <a:solidFill>
              <a:schemeClr val="tx1"/>
            </a:solidFill>
          </a:endParaRPr>
        </a:p>
      </dgm:t>
    </dgm:pt>
    <dgm:pt modelId="{0D05ADDA-15AC-4405-9D7B-16E9F6070211}" type="parTrans" cxnId="{8FDD44F1-2963-45AD-A76A-D11CE6C2B6EE}">
      <dgm:prSet/>
      <dgm:spPr/>
      <dgm:t>
        <a:bodyPr/>
        <a:lstStyle/>
        <a:p>
          <a:endParaRPr lang="ru-RU"/>
        </a:p>
      </dgm:t>
    </dgm:pt>
    <dgm:pt modelId="{CEA20647-5F17-423C-BF87-63162121D080}" type="sibTrans" cxnId="{8FDD44F1-2963-45AD-A76A-D11CE6C2B6EE}">
      <dgm:prSet/>
      <dgm:spPr/>
      <dgm:t>
        <a:bodyPr/>
        <a:lstStyle/>
        <a:p>
          <a:endParaRPr lang="ru-RU"/>
        </a:p>
      </dgm:t>
    </dgm:pt>
    <dgm:pt modelId="{6CA5F99A-A0E4-4D00-A1C6-80A679415DC5}">
      <dgm:prSet phldrT="[Текст]" custT="1"/>
      <dgm:spPr/>
      <dgm:t>
        <a:bodyPr/>
        <a:lstStyle/>
        <a:p>
          <a:pPr>
            <a:lnSpc>
              <a:spcPct val="100000"/>
            </a:lnSpc>
          </a:pPr>
          <a:r>
            <a:rPr lang="ru-RU" sz="3200" dirty="0" smtClean="0">
              <a:solidFill>
                <a:schemeClr val="tx1"/>
              </a:solidFill>
            </a:rPr>
            <a:t>Учебник  «Маскировка</a:t>
          </a:r>
        </a:p>
        <a:p>
          <a:pPr>
            <a:lnSpc>
              <a:spcPct val="100000"/>
            </a:lnSpc>
          </a:pPr>
          <a:r>
            <a:rPr lang="ru-RU" sz="3200" dirty="0" smtClean="0">
              <a:solidFill>
                <a:schemeClr val="tx1"/>
              </a:solidFill>
            </a:rPr>
            <a:t>вооружения, техники и объектов» Санкт-Петербург, 2015г.</a:t>
          </a:r>
          <a:endParaRPr lang="ru-RU" sz="3200" dirty="0">
            <a:solidFill>
              <a:schemeClr val="tx1"/>
            </a:solidFill>
          </a:endParaRPr>
        </a:p>
      </dgm:t>
    </dgm:pt>
    <dgm:pt modelId="{087D0AC5-9E0B-40BC-89B3-5C659FD1D6F4}" type="parTrans" cxnId="{0CFCEFFC-547A-4FDA-9B17-141905DB27EE}">
      <dgm:prSet/>
      <dgm:spPr/>
      <dgm:t>
        <a:bodyPr/>
        <a:lstStyle/>
        <a:p>
          <a:endParaRPr lang="ru-RU"/>
        </a:p>
      </dgm:t>
    </dgm:pt>
    <dgm:pt modelId="{576AE258-856A-48FB-932A-8790B9AB7DF4}" type="sibTrans" cxnId="{0CFCEFFC-547A-4FDA-9B17-141905DB27EE}">
      <dgm:prSet/>
      <dgm:spPr/>
      <dgm:t>
        <a:bodyPr/>
        <a:lstStyle/>
        <a:p>
          <a:endParaRPr lang="ru-RU"/>
        </a:p>
      </dgm:t>
    </dgm:pt>
    <dgm:pt modelId="{E8C8D175-14E8-4264-9B2A-23ED195E97CB}" type="pres">
      <dgm:prSet presAssocID="{14700830-3F31-4FBE-844C-B914CD64A26F}" presName="Name0" presStyleCnt="0">
        <dgm:presLayoutVars>
          <dgm:chPref val="1"/>
          <dgm:dir/>
          <dgm:animOne val="branch"/>
          <dgm:animLvl val="lvl"/>
          <dgm:resizeHandles/>
        </dgm:presLayoutVars>
      </dgm:prSet>
      <dgm:spPr/>
      <dgm:t>
        <a:bodyPr/>
        <a:lstStyle/>
        <a:p>
          <a:endParaRPr lang="ru-RU"/>
        </a:p>
      </dgm:t>
    </dgm:pt>
    <dgm:pt modelId="{9DE4824C-BA62-482A-8F42-285E8BA6953F}" type="pres">
      <dgm:prSet presAssocID="{C21AD1B3-6AEB-4708-AD34-78BDD653E44C}" presName="vertOne" presStyleCnt="0"/>
      <dgm:spPr/>
    </dgm:pt>
    <dgm:pt modelId="{75189904-05C3-44AD-B010-9C427D08485E}" type="pres">
      <dgm:prSet presAssocID="{C21AD1B3-6AEB-4708-AD34-78BDD653E44C}" presName="txOne" presStyleLbl="node0" presStyleIdx="0" presStyleCnt="1" custLinFactY="-12788" custLinFactNeighborX="-1015" custLinFactNeighborY="-100000">
        <dgm:presLayoutVars>
          <dgm:chPref val="3"/>
        </dgm:presLayoutVars>
      </dgm:prSet>
      <dgm:spPr/>
      <dgm:t>
        <a:bodyPr/>
        <a:lstStyle/>
        <a:p>
          <a:endParaRPr lang="ru-RU"/>
        </a:p>
      </dgm:t>
    </dgm:pt>
    <dgm:pt modelId="{C6924573-5055-4F1D-B927-7534B7F89C9B}" type="pres">
      <dgm:prSet presAssocID="{C21AD1B3-6AEB-4708-AD34-78BDD653E44C}" presName="parTransOne" presStyleCnt="0"/>
      <dgm:spPr/>
    </dgm:pt>
    <dgm:pt modelId="{B07054E2-F9E0-4835-A46A-71CC468248CA}" type="pres">
      <dgm:prSet presAssocID="{C21AD1B3-6AEB-4708-AD34-78BDD653E44C}" presName="horzOne" presStyleCnt="0"/>
      <dgm:spPr/>
    </dgm:pt>
    <dgm:pt modelId="{B9C2B7DB-098B-492B-BFFD-49CEC6913124}" type="pres">
      <dgm:prSet presAssocID="{AF1EA9A9-3905-4BF2-9FA8-6AF9C7AB64E2}" presName="vertTwo" presStyleCnt="0"/>
      <dgm:spPr/>
    </dgm:pt>
    <dgm:pt modelId="{64802432-B356-475B-8B57-D819AD16D018}" type="pres">
      <dgm:prSet presAssocID="{AF1EA9A9-3905-4BF2-9FA8-6AF9C7AB64E2}" presName="txTwo" presStyleLbl="node2" presStyleIdx="0" presStyleCnt="1">
        <dgm:presLayoutVars>
          <dgm:chPref val="3"/>
        </dgm:presLayoutVars>
      </dgm:prSet>
      <dgm:spPr/>
      <dgm:t>
        <a:bodyPr/>
        <a:lstStyle/>
        <a:p>
          <a:endParaRPr lang="ru-RU"/>
        </a:p>
      </dgm:t>
    </dgm:pt>
    <dgm:pt modelId="{F6076BCC-2A0F-4228-93AA-C0E194A36686}" type="pres">
      <dgm:prSet presAssocID="{AF1EA9A9-3905-4BF2-9FA8-6AF9C7AB64E2}" presName="parTransTwo" presStyleCnt="0"/>
      <dgm:spPr/>
    </dgm:pt>
    <dgm:pt modelId="{070349E2-49BD-4CA7-A1D8-BA3436CDA1F0}" type="pres">
      <dgm:prSet presAssocID="{AF1EA9A9-3905-4BF2-9FA8-6AF9C7AB64E2}" presName="horzTwo" presStyleCnt="0"/>
      <dgm:spPr/>
    </dgm:pt>
    <dgm:pt modelId="{FC8EDD2D-1B65-43FB-8AC1-310187098532}" type="pres">
      <dgm:prSet presAssocID="{6CA5F99A-A0E4-4D00-A1C6-80A679415DC5}" presName="vertThree" presStyleCnt="0"/>
      <dgm:spPr/>
    </dgm:pt>
    <dgm:pt modelId="{147DB218-CDBC-4FD5-8F5B-D9D95F6DEB80}" type="pres">
      <dgm:prSet presAssocID="{6CA5F99A-A0E4-4D00-A1C6-80A679415DC5}" presName="txThree" presStyleLbl="node3" presStyleIdx="0" presStyleCnt="1">
        <dgm:presLayoutVars>
          <dgm:chPref val="3"/>
        </dgm:presLayoutVars>
      </dgm:prSet>
      <dgm:spPr/>
      <dgm:t>
        <a:bodyPr/>
        <a:lstStyle/>
        <a:p>
          <a:endParaRPr lang="ru-RU"/>
        </a:p>
      </dgm:t>
    </dgm:pt>
    <dgm:pt modelId="{AEB91823-4BDC-4EFA-AFC7-B29D4850CC79}" type="pres">
      <dgm:prSet presAssocID="{6CA5F99A-A0E4-4D00-A1C6-80A679415DC5}" presName="horzThree" presStyleCnt="0"/>
      <dgm:spPr/>
    </dgm:pt>
  </dgm:ptLst>
  <dgm:cxnLst>
    <dgm:cxn modelId="{549DF709-C732-4037-82CE-61B17BB3422B}" type="presOf" srcId="{AF1EA9A9-3905-4BF2-9FA8-6AF9C7AB64E2}" destId="{64802432-B356-475B-8B57-D819AD16D018}" srcOrd="0" destOrd="0" presId="urn:microsoft.com/office/officeart/2005/8/layout/hierarchy4"/>
    <dgm:cxn modelId="{0CFCEFFC-547A-4FDA-9B17-141905DB27EE}" srcId="{AF1EA9A9-3905-4BF2-9FA8-6AF9C7AB64E2}" destId="{6CA5F99A-A0E4-4D00-A1C6-80A679415DC5}" srcOrd="0" destOrd="0" parTransId="{087D0AC5-9E0B-40BC-89B3-5C659FD1D6F4}" sibTransId="{576AE258-856A-48FB-932A-8790B9AB7DF4}"/>
    <dgm:cxn modelId="{6000D5F9-05B7-4B0B-AF16-C8750777714B}" type="presOf" srcId="{14700830-3F31-4FBE-844C-B914CD64A26F}" destId="{E8C8D175-14E8-4264-9B2A-23ED195E97CB}" srcOrd="0" destOrd="0" presId="urn:microsoft.com/office/officeart/2005/8/layout/hierarchy4"/>
    <dgm:cxn modelId="{9473C073-833A-4017-B44B-5C84AB380FD6}" srcId="{14700830-3F31-4FBE-844C-B914CD64A26F}" destId="{C21AD1B3-6AEB-4708-AD34-78BDD653E44C}" srcOrd="0" destOrd="0" parTransId="{D754873B-BB6E-4061-BFE0-104DEC95EAAF}" sibTransId="{E186CC99-A2E8-4896-81C1-9741E95CAACE}"/>
    <dgm:cxn modelId="{83947D78-F8E7-4C6F-AB80-FBC2C2C7BABF}" type="presOf" srcId="{6CA5F99A-A0E4-4D00-A1C6-80A679415DC5}" destId="{147DB218-CDBC-4FD5-8F5B-D9D95F6DEB80}" srcOrd="0" destOrd="0" presId="urn:microsoft.com/office/officeart/2005/8/layout/hierarchy4"/>
    <dgm:cxn modelId="{8FDD44F1-2963-45AD-A76A-D11CE6C2B6EE}" srcId="{C21AD1B3-6AEB-4708-AD34-78BDD653E44C}" destId="{AF1EA9A9-3905-4BF2-9FA8-6AF9C7AB64E2}" srcOrd="0" destOrd="0" parTransId="{0D05ADDA-15AC-4405-9D7B-16E9F6070211}" sibTransId="{CEA20647-5F17-423C-BF87-63162121D080}"/>
    <dgm:cxn modelId="{E2797434-EEA1-42C1-A404-D3D8A3BBDF09}" type="presOf" srcId="{C21AD1B3-6AEB-4708-AD34-78BDD653E44C}" destId="{75189904-05C3-44AD-B010-9C427D08485E}" srcOrd="0" destOrd="0" presId="urn:microsoft.com/office/officeart/2005/8/layout/hierarchy4"/>
    <dgm:cxn modelId="{50D36448-D854-4BD0-8A4F-6BCA7D3DC6E9}" type="presParOf" srcId="{E8C8D175-14E8-4264-9B2A-23ED195E97CB}" destId="{9DE4824C-BA62-482A-8F42-285E8BA6953F}" srcOrd="0" destOrd="0" presId="urn:microsoft.com/office/officeart/2005/8/layout/hierarchy4"/>
    <dgm:cxn modelId="{71878D4A-3207-456C-B456-77ABF79EB81D}" type="presParOf" srcId="{9DE4824C-BA62-482A-8F42-285E8BA6953F}" destId="{75189904-05C3-44AD-B010-9C427D08485E}" srcOrd="0" destOrd="0" presId="urn:microsoft.com/office/officeart/2005/8/layout/hierarchy4"/>
    <dgm:cxn modelId="{2754126E-7A26-4586-A91B-44AD89D9DFA5}" type="presParOf" srcId="{9DE4824C-BA62-482A-8F42-285E8BA6953F}" destId="{C6924573-5055-4F1D-B927-7534B7F89C9B}" srcOrd="1" destOrd="0" presId="urn:microsoft.com/office/officeart/2005/8/layout/hierarchy4"/>
    <dgm:cxn modelId="{DDB572E5-2798-4C63-8D61-D94D0888C0A5}" type="presParOf" srcId="{9DE4824C-BA62-482A-8F42-285E8BA6953F}" destId="{B07054E2-F9E0-4835-A46A-71CC468248CA}" srcOrd="2" destOrd="0" presId="urn:microsoft.com/office/officeart/2005/8/layout/hierarchy4"/>
    <dgm:cxn modelId="{A1259263-F393-4432-9AC0-90200C330512}" type="presParOf" srcId="{B07054E2-F9E0-4835-A46A-71CC468248CA}" destId="{B9C2B7DB-098B-492B-BFFD-49CEC6913124}" srcOrd="0" destOrd="0" presId="urn:microsoft.com/office/officeart/2005/8/layout/hierarchy4"/>
    <dgm:cxn modelId="{FCEAB917-D80F-4D1D-9742-590AC29C6FB9}" type="presParOf" srcId="{B9C2B7DB-098B-492B-BFFD-49CEC6913124}" destId="{64802432-B356-475B-8B57-D819AD16D018}" srcOrd="0" destOrd="0" presId="urn:microsoft.com/office/officeart/2005/8/layout/hierarchy4"/>
    <dgm:cxn modelId="{A0F784BC-8F94-4A48-984A-65A10D585034}" type="presParOf" srcId="{B9C2B7DB-098B-492B-BFFD-49CEC6913124}" destId="{F6076BCC-2A0F-4228-93AA-C0E194A36686}" srcOrd="1" destOrd="0" presId="urn:microsoft.com/office/officeart/2005/8/layout/hierarchy4"/>
    <dgm:cxn modelId="{983C4F8F-5815-4A1F-9D57-C9ECB81A4172}" type="presParOf" srcId="{B9C2B7DB-098B-492B-BFFD-49CEC6913124}" destId="{070349E2-49BD-4CA7-A1D8-BA3436CDA1F0}" srcOrd="2" destOrd="0" presId="urn:microsoft.com/office/officeart/2005/8/layout/hierarchy4"/>
    <dgm:cxn modelId="{6D276ED7-9541-46D5-A583-495C253CBD46}" type="presParOf" srcId="{070349E2-49BD-4CA7-A1D8-BA3436CDA1F0}" destId="{FC8EDD2D-1B65-43FB-8AC1-310187098532}" srcOrd="0" destOrd="0" presId="urn:microsoft.com/office/officeart/2005/8/layout/hierarchy4"/>
    <dgm:cxn modelId="{6CA95A16-7A1E-4492-8D1C-286AE454B947}" type="presParOf" srcId="{FC8EDD2D-1B65-43FB-8AC1-310187098532}" destId="{147DB218-CDBC-4FD5-8F5B-D9D95F6DEB80}" srcOrd="0" destOrd="0" presId="urn:microsoft.com/office/officeart/2005/8/layout/hierarchy4"/>
    <dgm:cxn modelId="{40556419-DA73-4EA6-996C-F8E847876B49}" type="presParOf" srcId="{FC8EDD2D-1B65-43FB-8AC1-310187098532}" destId="{AEB91823-4BDC-4EFA-AFC7-B29D4850CC79}"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89904-05C3-44AD-B010-9C427D08485E}">
      <dsp:nvSpPr>
        <dsp:cNvPr id="0" name=""/>
        <dsp:cNvSpPr/>
      </dsp:nvSpPr>
      <dsp:spPr>
        <a:xfrm>
          <a:off x="0" y="0"/>
          <a:ext cx="7598630" cy="1971500"/>
        </a:xfrm>
        <a:prstGeom prst="roundRect">
          <a:avLst>
            <a:gd name="adj" fmla="val 10000"/>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ru-RU" sz="6500" b="1" kern="1200" dirty="0" smtClean="0">
              <a:solidFill>
                <a:schemeClr val="tx1"/>
              </a:solidFill>
            </a:rPr>
            <a:t>Литература:</a:t>
          </a:r>
          <a:endParaRPr lang="ru-RU" sz="6500" kern="1200" dirty="0">
            <a:solidFill>
              <a:schemeClr val="tx1"/>
            </a:solidFill>
          </a:endParaRPr>
        </a:p>
      </dsp:txBody>
      <dsp:txXfrm>
        <a:off x="57743" y="57743"/>
        <a:ext cx="7483144" cy="1856014"/>
      </dsp:txXfrm>
    </dsp:sp>
    <dsp:sp modelId="{64802432-B356-475B-8B57-D819AD16D018}">
      <dsp:nvSpPr>
        <dsp:cNvPr id="0" name=""/>
        <dsp:cNvSpPr/>
      </dsp:nvSpPr>
      <dsp:spPr>
        <a:xfrm>
          <a:off x="3713" y="2110593"/>
          <a:ext cx="7598630" cy="1971500"/>
        </a:xfrm>
        <a:prstGeom prst="roundRect">
          <a:avLst>
            <a:gd name="adj" fmla="val 10000"/>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ru-RU" sz="3400" kern="1200" dirty="0" smtClean="0">
              <a:solidFill>
                <a:schemeClr val="tx1"/>
              </a:solidFill>
            </a:rPr>
            <a:t>Учебник «Подготовка офицера запаса Сухопутных войск » М., ВИ, 1989г.</a:t>
          </a:r>
          <a:endParaRPr lang="ru-RU" sz="3400" kern="1200" dirty="0">
            <a:solidFill>
              <a:schemeClr val="tx1"/>
            </a:solidFill>
          </a:endParaRPr>
        </a:p>
      </dsp:txBody>
      <dsp:txXfrm>
        <a:off x="61456" y="2168336"/>
        <a:ext cx="7483144" cy="1856014"/>
      </dsp:txXfrm>
    </dsp:sp>
    <dsp:sp modelId="{147DB218-CDBC-4FD5-8F5B-D9D95F6DEB80}">
      <dsp:nvSpPr>
        <dsp:cNvPr id="0" name=""/>
        <dsp:cNvSpPr/>
      </dsp:nvSpPr>
      <dsp:spPr>
        <a:xfrm>
          <a:off x="3713" y="4217695"/>
          <a:ext cx="7598630" cy="1971500"/>
        </a:xfrm>
        <a:prstGeom prst="roundRect">
          <a:avLst>
            <a:gd name="adj" fmla="val 10000"/>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100000"/>
            </a:lnSpc>
            <a:spcBef>
              <a:spcPct val="0"/>
            </a:spcBef>
            <a:spcAft>
              <a:spcPct val="35000"/>
            </a:spcAft>
          </a:pPr>
          <a:r>
            <a:rPr lang="ru-RU" sz="3200" kern="1200" dirty="0" smtClean="0">
              <a:solidFill>
                <a:schemeClr val="tx1"/>
              </a:solidFill>
            </a:rPr>
            <a:t>Учебник  «Маскировка</a:t>
          </a:r>
        </a:p>
        <a:p>
          <a:pPr lvl="0" algn="ctr" defTabSz="1422400">
            <a:lnSpc>
              <a:spcPct val="100000"/>
            </a:lnSpc>
            <a:spcBef>
              <a:spcPct val="0"/>
            </a:spcBef>
            <a:spcAft>
              <a:spcPct val="35000"/>
            </a:spcAft>
          </a:pPr>
          <a:r>
            <a:rPr lang="ru-RU" sz="3200" kern="1200" dirty="0" smtClean="0">
              <a:solidFill>
                <a:schemeClr val="tx1"/>
              </a:solidFill>
            </a:rPr>
            <a:t>вооружения, техники и объектов» Санкт-Петербург, 2015г.</a:t>
          </a:r>
          <a:endParaRPr lang="ru-RU" sz="3200" kern="1200" dirty="0">
            <a:solidFill>
              <a:schemeClr val="tx1"/>
            </a:solidFill>
          </a:endParaRPr>
        </a:p>
      </dsp:txBody>
      <dsp:txXfrm>
        <a:off x="61456" y="4275438"/>
        <a:ext cx="7483144" cy="18560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ru-RU" smtClean="0"/>
              <a:t>Образец заголовка</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7" name="Date Placeholder 6"/>
          <p:cNvSpPr>
            <a:spLocks noGrp="1"/>
          </p:cNvSpPr>
          <p:nvPr>
            <p:ph type="dt" sz="half" idx="10"/>
          </p:nvPr>
        </p:nvSpPr>
        <p:spPr/>
        <p:txBody>
          <a:bodyPr/>
          <a:lstStyle/>
          <a:p>
            <a:fld id="{5B106E36-FD25-4E2D-B0AA-010F637433A0}" type="datetimeFigureOut">
              <a:rPr lang="ru-RU" smtClean="0"/>
              <a:pPr/>
              <a:t>01.04.2021</a:t>
            </a:fld>
            <a:endParaRPr lang="ru-RU"/>
          </a:p>
        </p:txBody>
      </p:sp>
      <p:sp>
        <p:nvSpPr>
          <p:cNvPr id="8" name="Slide Number Placeholder 7"/>
          <p:cNvSpPr>
            <a:spLocks noGrp="1"/>
          </p:cNvSpPr>
          <p:nvPr>
            <p:ph type="sldNum" sz="quarter" idx="11"/>
          </p:nvPr>
        </p:nvSpPr>
        <p:spPr/>
        <p:txBody>
          <a:bodyPr/>
          <a:lstStyle/>
          <a:p>
            <a:fld id="{725C68B6-61C2-468F-89AB-4B9F7531AA68}" type="slidenum">
              <a:rPr lang="ru-RU" smtClean="0"/>
              <a:pPr/>
              <a:t>‹#›</a:t>
            </a:fld>
            <a:endParaRPr lang="ru-RU"/>
          </a:p>
        </p:txBody>
      </p:sp>
      <p:sp>
        <p:nvSpPr>
          <p:cNvPr id="9" name="Footer Placeholder 8"/>
          <p:cNvSpPr>
            <a:spLocks noGrp="1"/>
          </p:cNvSpPr>
          <p:nvPr>
            <p:ph type="ftr" sz="quarter" idx="12"/>
          </p:nvPr>
        </p:nvSpPr>
        <p:spPr/>
        <p:txBody>
          <a:bodyPr/>
          <a:lstStyle/>
          <a:p>
            <a:endParaRPr lang="ru-RU"/>
          </a:p>
        </p:txBody>
      </p:sp>
    </p:spTree>
  </p:cSld>
  <p:clrMapOvr>
    <a:masterClrMapping/>
  </p:clrMapOvr>
  <p:transition spd="med">
    <p:wedg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5B106E36-FD25-4E2D-B0AA-010F637433A0}" type="datetimeFigureOut">
              <a:rPr lang="ru-RU" smtClean="0"/>
              <a:pPr/>
              <a:t>01.04.2021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transition spd="med">
    <p:wedg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5B106E36-FD25-4E2D-B0AA-010F637433A0}" type="datetimeFigureOut">
              <a:rPr lang="ru-RU" smtClean="0"/>
              <a:pPr/>
              <a:t>01.04.2021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transition spd="med">
    <p:wedg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smtClean="0"/>
          </a:p>
        </p:txBody>
      </p:sp>
      <p:sp>
        <p:nvSpPr>
          <p:cNvPr id="4" name="Date Placeholder 3"/>
          <p:cNvSpPr>
            <a:spLocks noGrp="1"/>
          </p:cNvSpPr>
          <p:nvPr>
            <p:ph type="dt" sz="half" idx="10"/>
          </p:nvPr>
        </p:nvSpPr>
        <p:spPr/>
        <p:txBody>
          <a:bodyPr/>
          <a:lstStyle/>
          <a:p>
            <a:fld id="{5B106E36-FD25-4E2D-B0AA-010F637433A0}" type="datetimeFigureOut">
              <a:rPr lang="ru-RU" smtClean="0"/>
              <a:pPr/>
              <a:t>01.04.2021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transition spd="med">
    <p:wedg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ru-RU" smtClean="0"/>
              <a:t>Образец заголовка</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5B106E36-FD25-4E2D-B0AA-010F637433A0}" type="datetimeFigureOut">
              <a:rPr lang="ru-RU" smtClean="0"/>
              <a:pPr/>
              <a:t>01.04.2021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25C68B6-61C2-468F-89AB-4B9F7531AA68}" type="slidenum">
              <a:rPr lang="ru-RU" smtClean="0"/>
              <a:pPr/>
              <a:t>‹#›</a:t>
            </a:fld>
            <a:endParaRPr lang="ru-RU"/>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wedg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smtClean="0"/>
          </a:p>
        </p:txBody>
      </p:sp>
      <p:sp>
        <p:nvSpPr>
          <p:cNvPr id="5" name="Date Placeholder 4"/>
          <p:cNvSpPr>
            <a:spLocks noGrp="1"/>
          </p:cNvSpPr>
          <p:nvPr>
            <p:ph type="dt" sz="half" idx="10"/>
          </p:nvPr>
        </p:nvSpPr>
        <p:spPr/>
        <p:txBody>
          <a:bodyPr/>
          <a:lstStyle/>
          <a:p>
            <a:fld id="{5B106E36-FD25-4E2D-B0AA-010F637433A0}" type="datetimeFigureOut">
              <a:rPr lang="ru-RU" smtClean="0"/>
              <a:pPr/>
              <a:t>01.04.2021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25C68B6-61C2-468F-89AB-4B9F7531AA68}" type="slidenum">
              <a:rPr lang="ru-RU" smtClean="0"/>
              <a:pPr/>
              <a:t>‹#›</a:t>
            </a:fld>
            <a:endParaRPr lang="ru-RU"/>
          </a:p>
        </p:txBody>
      </p:sp>
      <p:sp>
        <p:nvSpPr>
          <p:cNvPr id="9" name="Content Placeholder 8"/>
          <p:cNvSpPr>
            <a:spLocks noGrp="1"/>
          </p:cNvSpPr>
          <p:nvPr>
            <p:ph sz="quarter" idx="13"/>
          </p:nvPr>
        </p:nvSpPr>
        <p:spPr>
          <a:xfrm>
            <a:off x="365760" y="1600200"/>
            <a:ext cx="4041648" cy="452628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Tree>
  </p:cSld>
  <p:clrMapOvr>
    <a:masterClrMapping/>
  </p:clrMapOvr>
  <p:transition spd="med">
    <p:wedg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7" name="Date Placeholder 6"/>
          <p:cNvSpPr>
            <a:spLocks noGrp="1"/>
          </p:cNvSpPr>
          <p:nvPr>
            <p:ph type="dt" sz="half" idx="10"/>
          </p:nvPr>
        </p:nvSpPr>
        <p:spPr/>
        <p:txBody>
          <a:bodyPr/>
          <a:lstStyle/>
          <a:p>
            <a:fld id="{5B106E36-FD25-4E2D-B0AA-010F637433A0}" type="datetimeFigureOut">
              <a:rPr lang="ru-RU" smtClean="0"/>
              <a:pPr/>
              <a:t>01.04.2021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25C68B6-61C2-468F-89AB-4B9F7531AA68}" type="slidenum">
              <a:rPr lang="ru-RU" smtClean="0"/>
              <a:pPr/>
              <a:t>‹#›</a:t>
            </a:fld>
            <a:endParaRPr lang="ru-RU"/>
          </a:p>
        </p:txBody>
      </p:sp>
      <p:sp>
        <p:nvSpPr>
          <p:cNvPr id="11" name="Content Placeholder 10"/>
          <p:cNvSpPr>
            <a:spLocks noGrp="1"/>
          </p:cNvSpPr>
          <p:nvPr>
            <p:ph sz="quarter" idx="13"/>
          </p:nvPr>
        </p:nvSpPr>
        <p:spPr>
          <a:xfrm>
            <a:off x="457200" y="2212848"/>
            <a:ext cx="4041648" cy="391363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transition spd="med">
    <p:wedg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5B106E36-FD25-4E2D-B0AA-010F637433A0}" type="datetimeFigureOut">
              <a:rPr lang="ru-RU" smtClean="0"/>
              <a:pPr/>
              <a:t>01.04.2021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transition spd="med">
    <p:wedg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106E36-FD25-4E2D-B0AA-010F637433A0}" type="datetimeFigureOut">
              <a:rPr lang="ru-RU" smtClean="0"/>
              <a:pPr/>
              <a:t>01.04.2021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transition spd="med">
    <p:wedg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ru-RU" smtClean="0"/>
              <a:t>Образец заголовка</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5B106E36-FD25-4E2D-B0AA-010F637433A0}" type="datetimeFigureOut">
              <a:rPr lang="ru-RU" smtClean="0"/>
              <a:pPr/>
              <a:t>01.04.2021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transition spd="med">
    <p:wedg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ru-RU" smtClean="0"/>
              <a:t>Образец заголовка</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5B106E36-FD25-4E2D-B0AA-010F637433A0}" type="datetimeFigureOut">
              <a:rPr lang="ru-RU" smtClean="0"/>
              <a:pPr/>
              <a:t>01.04.2021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transition spd="med">
    <p:wedg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5B106E36-FD25-4E2D-B0AA-010F637433A0}" type="datetimeFigureOut">
              <a:rPr lang="ru-RU" smtClean="0"/>
              <a:pPr/>
              <a:t>01.04.2021</a:t>
            </a:fld>
            <a:endParaRPr lang="ru-RU"/>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ru-RU"/>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725C68B6-61C2-468F-89AB-4B9F7531AA68}" type="slidenum">
              <a:rPr lang="ru-RU" smtClean="0"/>
              <a:pPr/>
              <a:t>‹#›</a:t>
            </a:fld>
            <a:endParaRPr lang="ru-RU"/>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spd="med">
    <p:wedge/>
  </p:transition>
  <p:timing>
    <p:tnLst>
      <p:par>
        <p:cTn id="1" dur="indefinite" restart="never" nodeType="tmRoot"/>
      </p:par>
    </p:tnLst>
  </p:timing>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gi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sp>
        <p:nvSpPr>
          <p:cNvPr id="3" name="Подзаголовок 2"/>
          <p:cNvSpPr>
            <a:spLocks noGrp="1"/>
          </p:cNvSpPr>
          <p:nvPr>
            <p:ph type="subTitle" idx="1"/>
          </p:nvPr>
        </p:nvSpPr>
        <p:spPr>
          <a:xfrm>
            <a:off x="303336" y="1000621"/>
            <a:ext cx="8704384" cy="1241822"/>
          </a:xfrm>
        </p:spPr>
        <p:txBody>
          <a:bodyPr>
            <a:normAutofit/>
          </a:bodyPr>
          <a:lstStyle/>
          <a:p>
            <a:r>
              <a:rPr lang="ru-RU" sz="2700" dirty="0">
                <a:latin typeface="Times New Roman" panose="02020603050405020304" pitchFamily="18" charset="0"/>
                <a:cs typeface="Times New Roman" panose="02020603050405020304" pitchFamily="18" charset="0"/>
              </a:rPr>
              <a:t/>
            </a:r>
            <a:br>
              <a:rPr lang="ru-RU" sz="2700" dirty="0">
                <a:latin typeface="Times New Roman" panose="02020603050405020304" pitchFamily="18" charset="0"/>
                <a:cs typeface="Times New Roman" panose="02020603050405020304" pitchFamily="18" charset="0"/>
              </a:rPr>
            </a:br>
            <a:r>
              <a:rPr lang="ru-RU" b="1" dirty="0" smtClean="0">
                <a:latin typeface="Times New Roman" panose="02020603050405020304" pitchFamily="18" charset="0"/>
                <a:cs typeface="Times New Roman" panose="02020603050405020304" pitchFamily="18" charset="0"/>
              </a:rPr>
              <a:t>ДОНСКОЙ ГОСУДАРСТВЕННЫЙ ТЕХНИЧЕСКИЙ УНИВЕРСИТЕТ</a:t>
            </a:r>
            <a:endParaRPr lang="ru-RU" b="1" dirty="0">
              <a:latin typeface="Times New Roman" panose="02020603050405020304" pitchFamily="18" charset="0"/>
              <a:cs typeface="Times New Roman" panose="02020603050405020304" pitchFamily="18" charset="0"/>
            </a:endParaRPr>
          </a:p>
        </p:txBody>
      </p:sp>
      <p:sp>
        <p:nvSpPr>
          <p:cNvPr id="4" name="Подзаголовок 2"/>
          <p:cNvSpPr txBox="1">
            <a:spLocks/>
          </p:cNvSpPr>
          <p:nvPr/>
        </p:nvSpPr>
        <p:spPr>
          <a:xfrm>
            <a:off x="439617" y="2108836"/>
            <a:ext cx="8704384" cy="2393114"/>
          </a:xfrm>
          <a:prstGeom prst="rect">
            <a:avLst/>
          </a:prstGeom>
        </p:spPr>
        <p:txBody>
          <a:bodyPr vert="horz" lIns="68580" tIns="34290" rIns="68580" bIns="3429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4050" b="1" dirty="0">
                <a:solidFill>
                  <a:srgbClr val="FF0000"/>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rPr>
              <a:t>ВОЕННЫЙ УЧЕБНЫЙ ЦЕНТР</a:t>
            </a:r>
          </a:p>
          <a:p>
            <a:endParaRPr lang="ru-RU" sz="4050" b="1" dirty="0">
              <a:solidFill>
                <a:srgbClr val="FF0000"/>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endParaRPr>
          </a:p>
          <a:p>
            <a:r>
              <a:rPr lang="ru-RU" sz="4050" b="1" dirty="0">
                <a:solidFill>
                  <a:srgbClr val="FFFF00"/>
                </a:solidFill>
                <a:effectLst>
                  <a:glow rad="63500">
                    <a:schemeClr val="accent4">
                      <a:satMod val="175000"/>
                      <a:alpha val="40000"/>
                    </a:schemeClr>
                  </a:glow>
                </a:effectLst>
                <a:latin typeface="Times New Roman" panose="02020603050405020304" pitchFamily="18" charset="0"/>
                <a:cs typeface="Times New Roman" panose="02020603050405020304" pitchFamily="18" charset="0"/>
              </a:rPr>
              <a:t>ЦИКЛ ОБЩЕВОЕННОЙ ПОДГОТОВКИ</a:t>
            </a:r>
          </a:p>
        </p:txBody>
      </p:sp>
      <p:sp>
        <p:nvSpPr>
          <p:cNvPr id="5" name="Подзаголовок 2"/>
          <p:cNvSpPr txBox="1">
            <a:spLocks/>
          </p:cNvSpPr>
          <p:nvPr/>
        </p:nvSpPr>
        <p:spPr>
          <a:xfrm>
            <a:off x="3257551" y="5134524"/>
            <a:ext cx="2795954" cy="86622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1800" dirty="0">
                <a:solidFill>
                  <a:schemeClr val="bg1"/>
                </a:solidFill>
                <a:latin typeface="Times New Roman" panose="02020603050405020304" pitchFamily="18" charset="0"/>
                <a:cs typeface="Times New Roman" panose="02020603050405020304" pitchFamily="18" charset="0"/>
              </a:rPr>
              <a:t>г. Ростов-на-Дону </a:t>
            </a:r>
          </a:p>
          <a:p>
            <a:r>
              <a:rPr lang="ru-RU" sz="1800" dirty="0" smtClean="0">
                <a:solidFill>
                  <a:schemeClr val="bg1"/>
                </a:solidFill>
                <a:latin typeface="Times New Roman" panose="02020603050405020304" pitchFamily="18" charset="0"/>
                <a:cs typeface="Times New Roman" panose="02020603050405020304" pitchFamily="18" charset="0"/>
              </a:rPr>
              <a:t>2021 </a:t>
            </a:r>
            <a:r>
              <a:rPr lang="ru-RU" sz="1800" dirty="0">
                <a:solidFill>
                  <a:schemeClr val="bg1"/>
                </a:solidFill>
                <a:latin typeface="Times New Roman" panose="02020603050405020304" pitchFamily="18" charset="0"/>
                <a:cs typeface="Times New Roman" panose="02020603050405020304" pitchFamily="18" charset="0"/>
              </a:rPr>
              <a:t>г.</a:t>
            </a:r>
          </a:p>
        </p:txBody>
      </p:sp>
    </p:spTree>
    <p:extLst>
      <p:ext uri="{BB962C8B-B14F-4D97-AF65-F5344CB8AC3E}">
        <p14:creationId xmlns:p14="http://schemas.microsoft.com/office/powerpoint/2010/main" val="3232517074"/>
      </p:ext>
    </p:extLst>
  </p:cSld>
  <p:clrMapOvr>
    <a:masterClrMapping/>
  </p:clrMapOvr>
  <mc:AlternateContent xmlns:mc="http://schemas.openxmlformats.org/markup-compatibility/2006" xmlns:p14="http://schemas.microsoft.com/office/powerpoint/2010/main">
    <mc:Choice Requires="p14">
      <p:transition spd="slow" p14:dur="1500" advTm="6953">
        <p:split orient="vert"/>
      </p:transition>
    </mc:Choice>
    <mc:Fallback xmlns="">
      <p:transition spd="slow" advTm="6953">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 y="-1"/>
            <a:ext cx="9141797" cy="69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2051720" y="81126"/>
            <a:ext cx="4824536" cy="830997"/>
          </a:xfrm>
          <a:prstGeom prst="rect">
            <a:avLst/>
          </a:prstGeom>
          <a:solidFill>
            <a:schemeClr val="accent2">
              <a:lumMod val="20000"/>
              <a:lumOff val="80000"/>
            </a:schemeClr>
          </a:solidFill>
          <a:ln w="57150">
            <a:solidFill>
              <a:srgbClr val="FF0000"/>
            </a:solidFill>
          </a:ln>
        </p:spPr>
        <p:txBody>
          <a:bodyPr wrap="square">
            <a:spAutoFit/>
          </a:bodyPr>
          <a:lstStyle/>
          <a:p>
            <a:pPr algn="ctr"/>
            <a:r>
              <a:rPr lang="ru-RU" sz="2400" b="1" dirty="0" smtClean="0">
                <a:latin typeface="Times New Roman" pitchFamily="18" charset="0"/>
                <a:cs typeface="Times New Roman" pitchFamily="18" charset="0"/>
              </a:rPr>
              <a:t>Защита</a:t>
            </a:r>
          </a:p>
          <a:p>
            <a:pPr algn="ctr"/>
            <a:r>
              <a:rPr lang="ru-RU" sz="2400" b="1" dirty="0" smtClean="0">
                <a:latin typeface="Times New Roman" pitchFamily="18" charset="0"/>
                <a:cs typeface="Times New Roman" pitchFamily="18" charset="0"/>
              </a:rPr>
              <a:t>государственных секретов </a:t>
            </a:r>
            <a:endParaRPr lang="ru-RU" sz="2400" b="1" dirty="0">
              <a:latin typeface="Times New Roman" pitchFamily="18" charset="0"/>
              <a:cs typeface="Times New Roman" pitchFamily="18" charset="0"/>
            </a:endParaRPr>
          </a:p>
        </p:txBody>
      </p:sp>
      <p:sp>
        <p:nvSpPr>
          <p:cNvPr id="11" name="Прямоугольник 10"/>
          <p:cNvSpPr/>
          <p:nvPr/>
        </p:nvSpPr>
        <p:spPr>
          <a:xfrm>
            <a:off x="5559653" y="978986"/>
            <a:ext cx="3314571" cy="646331"/>
          </a:xfrm>
          <a:prstGeom prst="rect">
            <a:avLst/>
          </a:prstGeom>
          <a:solidFill>
            <a:srgbClr val="FFC000"/>
          </a:solidFill>
          <a:ln w="28575">
            <a:solidFill>
              <a:srgbClr val="FF0000"/>
            </a:solidFill>
          </a:ln>
        </p:spPr>
        <p:txBody>
          <a:bodyPr wrap="square">
            <a:spAutoFit/>
          </a:bodyPr>
          <a:lstStyle/>
          <a:p>
            <a:pPr lvl="0" algn="ctr"/>
            <a:r>
              <a:rPr lang="ru-RU" b="1" dirty="0">
                <a:solidFill>
                  <a:prstClr val="black"/>
                </a:solidFill>
              </a:rPr>
              <a:t>Режимные меры по</a:t>
            </a:r>
          </a:p>
          <a:p>
            <a:pPr lvl="0" algn="ctr"/>
            <a:r>
              <a:rPr lang="ru-RU" b="1" dirty="0">
                <a:solidFill>
                  <a:prstClr val="black"/>
                </a:solidFill>
              </a:rPr>
              <a:t>НСД с ЯО</a:t>
            </a:r>
          </a:p>
        </p:txBody>
      </p:sp>
      <p:sp>
        <p:nvSpPr>
          <p:cNvPr id="3" name="Прямоугольник 2"/>
          <p:cNvSpPr/>
          <p:nvPr/>
        </p:nvSpPr>
        <p:spPr>
          <a:xfrm>
            <a:off x="395537" y="978987"/>
            <a:ext cx="2615728" cy="646331"/>
          </a:xfrm>
          <a:prstGeom prst="rect">
            <a:avLst/>
          </a:prstGeom>
          <a:solidFill>
            <a:srgbClr val="FFC000"/>
          </a:solidFill>
          <a:ln w="28575">
            <a:solidFill>
              <a:srgbClr val="FF0000"/>
            </a:solidFill>
          </a:ln>
        </p:spPr>
        <p:txBody>
          <a:bodyPr wrap="square">
            <a:spAutoFit/>
          </a:bodyPr>
          <a:lstStyle/>
          <a:p>
            <a:pPr algn="ctr"/>
            <a:r>
              <a:rPr lang="ru-RU" b="1" dirty="0"/>
              <a:t>Лицензирование и</a:t>
            </a:r>
          </a:p>
          <a:p>
            <a:pPr algn="ctr"/>
            <a:r>
              <a:rPr lang="ru-RU" b="1" dirty="0" smtClean="0"/>
              <a:t>сертификация</a:t>
            </a:r>
            <a:endParaRPr lang="ru-RU" b="1" dirty="0"/>
          </a:p>
        </p:txBody>
      </p:sp>
      <p:sp>
        <p:nvSpPr>
          <p:cNvPr id="5" name="Прямоугольник 4"/>
          <p:cNvSpPr/>
          <p:nvPr/>
        </p:nvSpPr>
        <p:spPr>
          <a:xfrm>
            <a:off x="395536" y="1741410"/>
            <a:ext cx="2625045" cy="369332"/>
          </a:xfrm>
          <a:prstGeom prst="rect">
            <a:avLst/>
          </a:prstGeom>
          <a:solidFill>
            <a:srgbClr val="FFC000"/>
          </a:solidFill>
          <a:ln w="28575">
            <a:solidFill>
              <a:srgbClr val="FF0000"/>
            </a:solidFill>
          </a:ln>
        </p:spPr>
        <p:txBody>
          <a:bodyPr wrap="square">
            <a:spAutoFit/>
          </a:bodyPr>
          <a:lstStyle/>
          <a:p>
            <a:pPr lvl="0" algn="ctr"/>
            <a:r>
              <a:rPr lang="ru-RU" b="1" dirty="0" smtClean="0">
                <a:solidFill>
                  <a:prstClr val="black"/>
                </a:solidFill>
              </a:rPr>
              <a:t>Режим секретности</a:t>
            </a:r>
            <a:endParaRPr lang="ru-RU" b="1" dirty="0">
              <a:solidFill>
                <a:prstClr val="black"/>
              </a:solidFill>
            </a:endParaRPr>
          </a:p>
        </p:txBody>
      </p:sp>
      <p:sp>
        <p:nvSpPr>
          <p:cNvPr id="6" name="Прямоугольник 5"/>
          <p:cNvSpPr/>
          <p:nvPr/>
        </p:nvSpPr>
        <p:spPr>
          <a:xfrm>
            <a:off x="421776" y="2686082"/>
            <a:ext cx="2603405" cy="369332"/>
          </a:xfrm>
          <a:prstGeom prst="rect">
            <a:avLst/>
          </a:prstGeom>
          <a:solidFill>
            <a:srgbClr val="FFC000"/>
          </a:solidFill>
          <a:ln w="28575">
            <a:solidFill>
              <a:srgbClr val="FF0000"/>
            </a:solidFill>
          </a:ln>
        </p:spPr>
        <p:txBody>
          <a:bodyPr wrap="square">
            <a:spAutoFit/>
          </a:bodyPr>
          <a:lstStyle/>
          <a:p>
            <a:pPr lvl="0" algn="ctr"/>
            <a:r>
              <a:rPr lang="ru-RU" b="1" dirty="0">
                <a:solidFill>
                  <a:prstClr val="black"/>
                </a:solidFill>
              </a:rPr>
              <a:t>Безопасность связи</a:t>
            </a:r>
          </a:p>
        </p:txBody>
      </p:sp>
      <p:sp>
        <p:nvSpPr>
          <p:cNvPr id="7" name="Прямоугольник 6"/>
          <p:cNvSpPr/>
          <p:nvPr/>
        </p:nvSpPr>
        <p:spPr>
          <a:xfrm>
            <a:off x="404852" y="2196295"/>
            <a:ext cx="2606412" cy="369332"/>
          </a:xfrm>
          <a:prstGeom prst="rect">
            <a:avLst/>
          </a:prstGeom>
          <a:solidFill>
            <a:srgbClr val="FFC000"/>
          </a:solidFill>
          <a:ln w="28575">
            <a:solidFill>
              <a:srgbClr val="FF0000"/>
            </a:solidFill>
          </a:ln>
        </p:spPr>
        <p:txBody>
          <a:bodyPr wrap="square">
            <a:spAutoFit/>
          </a:bodyPr>
          <a:lstStyle/>
          <a:p>
            <a:pPr lvl="0" algn="ctr"/>
            <a:r>
              <a:rPr lang="ru-RU" b="1" dirty="0">
                <a:solidFill>
                  <a:prstClr val="black"/>
                </a:solidFill>
              </a:rPr>
              <a:t>Организация СУВ</a:t>
            </a:r>
          </a:p>
        </p:txBody>
      </p:sp>
      <p:sp>
        <p:nvSpPr>
          <p:cNvPr id="8" name="Прямоугольник 7"/>
          <p:cNvSpPr/>
          <p:nvPr/>
        </p:nvSpPr>
        <p:spPr>
          <a:xfrm>
            <a:off x="416372" y="3211235"/>
            <a:ext cx="2604209" cy="369332"/>
          </a:xfrm>
          <a:prstGeom prst="rect">
            <a:avLst/>
          </a:prstGeom>
          <a:solidFill>
            <a:srgbClr val="FFC000"/>
          </a:solidFill>
          <a:ln w="28575">
            <a:solidFill>
              <a:srgbClr val="FF0000"/>
            </a:solidFill>
          </a:ln>
        </p:spPr>
        <p:txBody>
          <a:bodyPr wrap="square">
            <a:spAutoFit/>
          </a:bodyPr>
          <a:lstStyle/>
          <a:p>
            <a:pPr lvl="0" algn="ctr"/>
            <a:r>
              <a:rPr lang="ru-RU" b="1" dirty="0">
                <a:solidFill>
                  <a:prstClr val="black"/>
                </a:solidFill>
              </a:rPr>
              <a:t>ОБИ от НСД на ОВТ</a:t>
            </a:r>
          </a:p>
        </p:txBody>
      </p:sp>
      <p:sp>
        <p:nvSpPr>
          <p:cNvPr id="9" name="Прямоугольник 8"/>
          <p:cNvSpPr/>
          <p:nvPr/>
        </p:nvSpPr>
        <p:spPr>
          <a:xfrm>
            <a:off x="438058" y="3787299"/>
            <a:ext cx="2587123" cy="923330"/>
          </a:xfrm>
          <a:prstGeom prst="rect">
            <a:avLst/>
          </a:prstGeom>
          <a:solidFill>
            <a:srgbClr val="FFC000"/>
          </a:solidFill>
          <a:ln w="28575">
            <a:solidFill>
              <a:srgbClr val="FF0000"/>
            </a:solidFill>
          </a:ln>
        </p:spPr>
        <p:txBody>
          <a:bodyPr wrap="square">
            <a:spAutoFit/>
          </a:bodyPr>
          <a:lstStyle/>
          <a:p>
            <a:pPr lvl="0" algn="ctr"/>
            <a:r>
              <a:rPr lang="ru-RU" b="1" dirty="0">
                <a:solidFill>
                  <a:prstClr val="black"/>
                </a:solidFill>
              </a:rPr>
              <a:t>Установление порядка</a:t>
            </a:r>
          </a:p>
          <a:p>
            <a:pPr lvl="0" algn="ctr"/>
            <a:r>
              <a:rPr lang="ru-RU" b="1" dirty="0">
                <a:solidFill>
                  <a:prstClr val="black"/>
                </a:solidFill>
              </a:rPr>
              <a:t>выезда за границу</a:t>
            </a:r>
          </a:p>
        </p:txBody>
      </p:sp>
      <p:sp>
        <p:nvSpPr>
          <p:cNvPr id="10" name="Прямоугольник 9"/>
          <p:cNvSpPr/>
          <p:nvPr/>
        </p:nvSpPr>
        <p:spPr>
          <a:xfrm>
            <a:off x="455587" y="4860684"/>
            <a:ext cx="2555678" cy="646331"/>
          </a:xfrm>
          <a:prstGeom prst="rect">
            <a:avLst/>
          </a:prstGeom>
          <a:solidFill>
            <a:srgbClr val="FFC000"/>
          </a:solidFill>
          <a:ln w="28575">
            <a:solidFill>
              <a:srgbClr val="FF0000"/>
            </a:solidFill>
          </a:ln>
        </p:spPr>
        <p:txBody>
          <a:bodyPr wrap="square">
            <a:spAutoFit/>
          </a:bodyPr>
          <a:lstStyle/>
          <a:p>
            <a:pPr algn="ctr"/>
            <a:r>
              <a:rPr lang="ru-RU" b="1" dirty="0"/>
              <a:t>Безопасность</a:t>
            </a:r>
          </a:p>
          <a:p>
            <a:pPr algn="ctr"/>
            <a:r>
              <a:rPr lang="ru-RU" b="1" dirty="0"/>
              <a:t>ЗАО, </a:t>
            </a:r>
            <a:r>
              <a:rPr lang="ru-RU" b="1" dirty="0" smtClean="0"/>
              <a:t>ШАКР</a:t>
            </a:r>
            <a:endParaRPr lang="ru-RU" b="1" dirty="0"/>
          </a:p>
        </p:txBody>
      </p:sp>
      <p:sp>
        <p:nvSpPr>
          <p:cNvPr id="12" name="Прямоугольник 11"/>
          <p:cNvSpPr/>
          <p:nvPr/>
        </p:nvSpPr>
        <p:spPr>
          <a:xfrm>
            <a:off x="455586" y="5707613"/>
            <a:ext cx="2569595" cy="646331"/>
          </a:xfrm>
          <a:prstGeom prst="rect">
            <a:avLst/>
          </a:prstGeom>
          <a:solidFill>
            <a:srgbClr val="FFC000"/>
          </a:solidFill>
          <a:ln w="28575">
            <a:solidFill>
              <a:srgbClr val="FF0000"/>
            </a:solidFill>
          </a:ln>
        </p:spPr>
        <p:txBody>
          <a:bodyPr wrap="square">
            <a:spAutoFit/>
          </a:bodyPr>
          <a:lstStyle/>
          <a:p>
            <a:pPr lvl="0" algn="ctr"/>
            <a:r>
              <a:rPr lang="ru-RU" b="1" dirty="0">
                <a:solidFill>
                  <a:prstClr val="black"/>
                </a:solidFill>
              </a:rPr>
              <a:t>Воспитательная</a:t>
            </a:r>
          </a:p>
          <a:p>
            <a:pPr lvl="0" algn="ctr"/>
            <a:r>
              <a:rPr lang="ru-RU" b="1" dirty="0">
                <a:solidFill>
                  <a:prstClr val="black"/>
                </a:solidFill>
              </a:rPr>
              <a:t>работа</a:t>
            </a:r>
          </a:p>
        </p:txBody>
      </p:sp>
      <p:sp>
        <p:nvSpPr>
          <p:cNvPr id="14" name="Прямоугольник 13"/>
          <p:cNvSpPr/>
          <p:nvPr/>
        </p:nvSpPr>
        <p:spPr>
          <a:xfrm>
            <a:off x="5559653" y="1724937"/>
            <a:ext cx="3314572" cy="646331"/>
          </a:xfrm>
          <a:prstGeom prst="rect">
            <a:avLst/>
          </a:prstGeom>
          <a:solidFill>
            <a:srgbClr val="FFC000"/>
          </a:solidFill>
          <a:ln w="28575">
            <a:solidFill>
              <a:srgbClr val="FF0000"/>
            </a:solidFill>
          </a:ln>
        </p:spPr>
        <p:txBody>
          <a:bodyPr wrap="square">
            <a:spAutoFit/>
          </a:bodyPr>
          <a:lstStyle/>
          <a:p>
            <a:pPr algn="ctr"/>
            <a:r>
              <a:rPr lang="ru-RU" b="1" dirty="0"/>
              <a:t>Защита информации</a:t>
            </a:r>
          </a:p>
          <a:p>
            <a:r>
              <a:rPr lang="ru-RU" b="1" dirty="0"/>
              <a:t>обрабатываемой </a:t>
            </a:r>
            <a:r>
              <a:rPr lang="ru-RU" b="1" dirty="0" smtClean="0"/>
              <a:t>ТСПИ</a:t>
            </a:r>
            <a:endParaRPr lang="ru-RU" b="1" dirty="0"/>
          </a:p>
        </p:txBody>
      </p:sp>
      <p:sp>
        <p:nvSpPr>
          <p:cNvPr id="15" name="Прямоугольник 14"/>
          <p:cNvSpPr/>
          <p:nvPr/>
        </p:nvSpPr>
        <p:spPr>
          <a:xfrm>
            <a:off x="5559652" y="2485608"/>
            <a:ext cx="3314572" cy="923330"/>
          </a:xfrm>
          <a:prstGeom prst="rect">
            <a:avLst/>
          </a:prstGeom>
          <a:solidFill>
            <a:srgbClr val="FFC000"/>
          </a:solidFill>
          <a:ln w="28575">
            <a:solidFill>
              <a:srgbClr val="FF0000"/>
            </a:solidFill>
          </a:ln>
        </p:spPr>
        <p:txBody>
          <a:bodyPr wrap="square">
            <a:spAutoFit/>
          </a:bodyPr>
          <a:lstStyle/>
          <a:p>
            <a:pPr lvl="0" algn="ctr"/>
            <a:r>
              <a:rPr lang="ru-RU" b="1" dirty="0">
                <a:solidFill>
                  <a:prstClr val="black"/>
                </a:solidFill>
              </a:rPr>
              <a:t>НИР и ВНР </a:t>
            </a:r>
            <a:endParaRPr lang="ru-RU" b="1" dirty="0" smtClean="0">
              <a:solidFill>
                <a:prstClr val="black"/>
              </a:solidFill>
            </a:endParaRPr>
          </a:p>
          <a:p>
            <a:pPr lvl="0" algn="ctr"/>
            <a:r>
              <a:rPr lang="ru-RU" b="1" dirty="0" smtClean="0">
                <a:solidFill>
                  <a:prstClr val="black"/>
                </a:solidFill>
              </a:rPr>
              <a:t>в области защиты государственной тайны</a:t>
            </a:r>
            <a:endParaRPr lang="ru-RU" b="1" dirty="0">
              <a:solidFill>
                <a:prstClr val="black"/>
              </a:solidFill>
            </a:endParaRPr>
          </a:p>
        </p:txBody>
      </p:sp>
      <p:sp>
        <p:nvSpPr>
          <p:cNvPr id="16" name="Прямоугольник 15"/>
          <p:cNvSpPr/>
          <p:nvPr/>
        </p:nvSpPr>
        <p:spPr>
          <a:xfrm>
            <a:off x="5559651" y="3557131"/>
            <a:ext cx="3314573" cy="646331"/>
          </a:xfrm>
          <a:prstGeom prst="rect">
            <a:avLst/>
          </a:prstGeom>
          <a:solidFill>
            <a:srgbClr val="FFC000"/>
          </a:solidFill>
          <a:ln w="28575">
            <a:solidFill>
              <a:srgbClr val="FF0000"/>
            </a:solidFill>
          </a:ln>
        </p:spPr>
        <p:txBody>
          <a:bodyPr wrap="square">
            <a:spAutoFit/>
          </a:bodyPr>
          <a:lstStyle/>
          <a:p>
            <a:pPr lvl="0" algn="ctr"/>
            <a:r>
              <a:rPr lang="ru-RU" b="1" dirty="0">
                <a:solidFill>
                  <a:prstClr val="black"/>
                </a:solidFill>
              </a:rPr>
              <a:t>Информационная</a:t>
            </a:r>
          </a:p>
          <a:p>
            <a:pPr lvl="0" algn="ctr"/>
            <a:r>
              <a:rPr lang="ru-RU" b="1" dirty="0">
                <a:solidFill>
                  <a:prstClr val="black"/>
                </a:solidFill>
              </a:rPr>
              <a:t>безопасность </a:t>
            </a:r>
            <a:r>
              <a:rPr lang="ru-RU" b="1" dirty="0" smtClean="0">
                <a:solidFill>
                  <a:prstClr val="black"/>
                </a:solidFill>
              </a:rPr>
              <a:t>в СМИ</a:t>
            </a:r>
            <a:endParaRPr lang="ru-RU" b="1" dirty="0">
              <a:solidFill>
                <a:prstClr val="black"/>
              </a:solidFill>
            </a:endParaRPr>
          </a:p>
        </p:txBody>
      </p:sp>
      <p:sp>
        <p:nvSpPr>
          <p:cNvPr id="17" name="Прямоугольник 16"/>
          <p:cNvSpPr/>
          <p:nvPr/>
        </p:nvSpPr>
        <p:spPr>
          <a:xfrm>
            <a:off x="5557448" y="4306686"/>
            <a:ext cx="3314571" cy="1200329"/>
          </a:xfrm>
          <a:prstGeom prst="rect">
            <a:avLst/>
          </a:prstGeom>
          <a:solidFill>
            <a:srgbClr val="FFC000"/>
          </a:solidFill>
          <a:ln w="28575">
            <a:solidFill>
              <a:srgbClr val="FF0000"/>
            </a:solidFill>
          </a:ln>
        </p:spPr>
        <p:txBody>
          <a:bodyPr wrap="square">
            <a:spAutoFit/>
          </a:bodyPr>
          <a:lstStyle/>
          <a:p>
            <a:pPr lvl="0" algn="ctr"/>
            <a:r>
              <a:rPr lang="ru-RU" b="1" dirty="0" smtClean="0">
                <a:solidFill>
                  <a:prstClr val="black"/>
                </a:solidFill>
              </a:rPr>
              <a:t>Установление секретности при </a:t>
            </a:r>
            <a:r>
              <a:rPr lang="ru-RU" b="1" dirty="0">
                <a:solidFill>
                  <a:prstClr val="black"/>
                </a:solidFill>
              </a:rPr>
              <a:t>военном</a:t>
            </a:r>
          </a:p>
          <a:p>
            <a:pPr lvl="0" algn="ctr"/>
            <a:r>
              <a:rPr lang="ru-RU" b="1" dirty="0">
                <a:solidFill>
                  <a:prstClr val="black"/>
                </a:solidFill>
              </a:rPr>
              <a:t>сотрудничестве с</a:t>
            </a:r>
          </a:p>
          <a:p>
            <a:pPr lvl="0" algn="ctr"/>
            <a:r>
              <a:rPr lang="ru-RU" b="1" dirty="0">
                <a:solidFill>
                  <a:prstClr val="black"/>
                </a:solidFill>
              </a:rPr>
              <a:t>зарубежными странами</a:t>
            </a:r>
          </a:p>
        </p:txBody>
      </p:sp>
      <p:sp>
        <p:nvSpPr>
          <p:cNvPr id="18" name="Прямоугольник 17"/>
          <p:cNvSpPr/>
          <p:nvPr/>
        </p:nvSpPr>
        <p:spPr>
          <a:xfrm>
            <a:off x="5559651" y="5707613"/>
            <a:ext cx="3312368" cy="923330"/>
          </a:xfrm>
          <a:prstGeom prst="rect">
            <a:avLst/>
          </a:prstGeom>
          <a:solidFill>
            <a:srgbClr val="FFC000"/>
          </a:solidFill>
          <a:ln w="28575">
            <a:solidFill>
              <a:srgbClr val="FF0000"/>
            </a:solidFill>
          </a:ln>
        </p:spPr>
        <p:txBody>
          <a:bodyPr wrap="square">
            <a:spAutoFit/>
          </a:bodyPr>
          <a:lstStyle/>
          <a:p>
            <a:pPr lvl="0" algn="ctr"/>
            <a:r>
              <a:rPr lang="ru-RU" dirty="0">
                <a:solidFill>
                  <a:prstClr val="black"/>
                </a:solidFill>
              </a:rPr>
              <a:t>Установление порядка</a:t>
            </a:r>
          </a:p>
          <a:p>
            <a:pPr lvl="0" algn="ctr"/>
            <a:r>
              <a:rPr lang="ru-RU" dirty="0" smtClean="0">
                <a:solidFill>
                  <a:prstClr val="black"/>
                </a:solidFill>
              </a:rPr>
              <a:t>перемещения иностранцев</a:t>
            </a:r>
            <a:endParaRPr lang="ru-RU" dirty="0">
              <a:solidFill>
                <a:prstClr val="black"/>
              </a:solidFill>
            </a:endParaRPr>
          </a:p>
          <a:p>
            <a:pPr lvl="0" algn="ctr"/>
            <a:r>
              <a:rPr lang="ru-RU" dirty="0">
                <a:solidFill>
                  <a:prstClr val="black"/>
                </a:solidFill>
              </a:rPr>
              <a:t>по территории РФ</a:t>
            </a:r>
          </a:p>
        </p:txBody>
      </p:sp>
      <p:grpSp>
        <p:nvGrpSpPr>
          <p:cNvPr id="39" name="Группа 38"/>
          <p:cNvGrpSpPr/>
          <p:nvPr/>
        </p:nvGrpSpPr>
        <p:grpSpPr>
          <a:xfrm>
            <a:off x="3025181" y="978986"/>
            <a:ext cx="2562306" cy="5219748"/>
            <a:chOff x="3011264" y="949530"/>
            <a:chExt cx="2562306" cy="5219748"/>
          </a:xfrm>
        </p:grpSpPr>
        <p:cxnSp>
          <p:nvCxnSpPr>
            <p:cNvPr id="20" name="Прямая соединительная линия 19"/>
            <p:cNvCxnSpPr/>
            <p:nvPr/>
          </p:nvCxnSpPr>
          <p:spPr>
            <a:xfrm>
              <a:off x="4501124" y="949530"/>
              <a:ext cx="0" cy="521974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a:endCxn id="18" idx="1"/>
            </p:cNvCxnSpPr>
            <p:nvPr/>
          </p:nvCxnSpPr>
          <p:spPr>
            <a:xfrm>
              <a:off x="4482307" y="6169278"/>
              <a:ext cx="107734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a:stCxn id="12" idx="3"/>
            </p:cNvCxnSpPr>
            <p:nvPr/>
          </p:nvCxnSpPr>
          <p:spPr>
            <a:xfrm flipV="1">
              <a:off x="3025181" y="6030778"/>
              <a:ext cx="1457126" cy="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flipV="1">
              <a:off x="3011264" y="5183849"/>
              <a:ext cx="1457126" cy="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flipV="1">
              <a:off x="3011264" y="4287914"/>
              <a:ext cx="1457126" cy="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flipV="1">
              <a:off x="3025181" y="3411638"/>
              <a:ext cx="1457126" cy="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flipV="1">
              <a:off x="3011264" y="2870748"/>
              <a:ext cx="1457126" cy="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flipV="1">
              <a:off x="3011265" y="2404222"/>
              <a:ext cx="1457126" cy="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p:nvPr/>
          </p:nvCxnSpPr>
          <p:spPr>
            <a:xfrm flipV="1">
              <a:off x="3025181" y="1926075"/>
              <a:ext cx="1457126" cy="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flipV="1">
              <a:off x="3025181" y="1302150"/>
              <a:ext cx="1457126" cy="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a:endCxn id="11" idx="1"/>
            </p:cNvCxnSpPr>
            <p:nvPr/>
          </p:nvCxnSpPr>
          <p:spPr>
            <a:xfrm>
              <a:off x="4468390" y="1302152"/>
              <a:ext cx="1091263"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a:off x="4482307" y="2025951"/>
              <a:ext cx="1091263"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a:off x="4482307" y="2947273"/>
              <a:ext cx="1091263"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a:off x="4501124" y="3910948"/>
              <a:ext cx="105632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p:cNvCxnSpPr/>
            <p:nvPr/>
          </p:nvCxnSpPr>
          <p:spPr>
            <a:xfrm>
              <a:off x="4501124" y="4845956"/>
              <a:ext cx="1056323" cy="1472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295553"/>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inVertic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arn(inVertical)">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inVertical)">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arn(inVertical)">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arn(inVertical)">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barn(inVertical)">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barn(inVertical)">
                                      <p:cBhvr>
                                        <p:cTn id="7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6" grpId="0" animBg="1"/>
      <p:bldP spid="7" grpId="0" animBg="1"/>
      <p:bldP spid="8" grpId="0" animBg="1"/>
      <p:bldP spid="9" grpId="0" animBg="1"/>
      <p:bldP spid="10" grpId="0" animBg="1"/>
      <p:bldP spid="12"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2932"/>
            <a:ext cx="9107766" cy="6064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6340" y="3220005"/>
            <a:ext cx="9110749" cy="19389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b="1" i="1" u="sng" dirty="0" smtClean="0">
                <a:latin typeface="Times New Roman" pitchFamily="18" charset="0"/>
                <a:cs typeface="Times New Roman" pitchFamily="18" charset="0"/>
              </a:rPr>
              <a:t>Демонстративные </a:t>
            </a:r>
            <a:r>
              <a:rPr lang="ru-RU" sz="2400" b="1" i="1" u="sng" dirty="0">
                <a:latin typeface="Times New Roman" pitchFamily="18" charset="0"/>
                <a:cs typeface="Times New Roman" pitchFamily="18" charset="0"/>
              </a:rPr>
              <a:t>действия </a:t>
            </a:r>
            <a:r>
              <a:rPr lang="ru-RU" sz="2400" dirty="0">
                <a:effectLst>
                  <a:outerShdw blurRad="38100" dist="38100" dir="2700000" algn="tl">
                    <a:srgbClr val="000000">
                      <a:alpha val="43137"/>
                    </a:srgbClr>
                  </a:outerShdw>
                </a:effectLst>
                <a:latin typeface="Times New Roman" pitchFamily="18" charset="0"/>
                <a:cs typeface="Times New Roman" pitchFamily="18" charset="0"/>
              </a:rPr>
              <a:t>заключаются в преднамеренных реальных действиях выделенных для этого частей и подразделений, направленных на усиление скрытия расположения и действий войск и на введение противника в заблуждение относительно их намерений</a:t>
            </a:r>
            <a:r>
              <a:rPr lang="ru-RU" sz="2400" dirty="0">
                <a:effectLst>
                  <a:outerShdw blurRad="38100" dist="38100" dir="2700000" algn="tl">
                    <a:srgbClr val="000000">
                      <a:alpha val="43137"/>
                    </a:srgbClr>
                  </a:outerShdw>
                </a:effectLst>
              </a:rPr>
              <a:t>.</a:t>
            </a:r>
          </a:p>
        </p:txBody>
      </p:sp>
      <p:sp>
        <p:nvSpPr>
          <p:cNvPr id="3" name="Прямоугольник 2"/>
          <p:cNvSpPr/>
          <p:nvPr/>
        </p:nvSpPr>
        <p:spPr>
          <a:xfrm>
            <a:off x="0" y="80685"/>
            <a:ext cx="9107766"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r>
              <a:rPr lang="ru-RU" sz="2400" b="1" i="1" u="sng" dirty="0">
                <a:solidFill>
                  <a:prstClr val="black"/>
                </a:solidFill>
                <a:latin typeface="Times New Roman" pitchFamily="18" charset="0"/>
                <a:cs typeface="Times New Roman" pitchFamily="18" charset="0"/>
              </a:rPr>
              <a:t>Скрытие</a:t>
            </a:r>
            <a:r>
              <a:rPr lang="ru-RU" sz="2400" dirty="0">
                <a:solidFill>
                  <a:prstClr val="black"/>
                </a:solidFill>
                <a:latin typeface="Times New Roman" pitchFamily="18" charset="0"/>
                <a:cs typeface="Times New Roman" pitchFamily="18" charset="0"/>
              </a:rPr>
              <a:t> </a:t>
            </a:r>
            <a:r>
              <a:rPr lang="ru-RU" sz="2400"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заключается в недопущении появления или в устранении </a:t>
            </a:r>
            <a:r>
              <a:rPr lang="ru-RU" sz="2400" dirty="0" smtClean="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демаскирующих </a:t>
            </a:r>
            <a:r>
              <a:rPr lang="ru-RU" sz="2400"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признаков войск и объектов. Оно осуществляется частями и подразделениями постоянно, без специальных на то указаний старшего командира (начальника).</a:t>
            </a:r>
          </a:p>
        </p:txBody>
      </p:sp>
      <p:sp>
        <p:nvSpPr>
          <p:cNvPr id="4" name="Прямоугольник 3"/>
          <p:cNvSpPr/>
          <p:nvPr/>
        </p:nvSpPr>
        <p:spPr>
          <a:xfrm>
            <a:off x="0" y="1650345"/>
            <a:ext cx="9074409"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r>
              <a:rPr lang="ru-RU" sz="2400" b="1" i="1" u="sng" dirty="0">
                <a:solidFill>
                  <a:prstClr val="black"/>
                </a:solidFill>
                <a:latin typeface="Times New Roman" pitchFamily="18" charset="0"/>
                <a:cs typeface="Times New Roman" pitchFamily="18" charset="0"/>
              </a:rPr>
              <a:t>Имитация</a:t>
            </a:r>
            <a:r>
              <a:rPr lang="ru-RU" sz="2400" dirty="0">
                <a:solidFill>
                  <a:prstClr val="black"/>
                </a:solidFill>
                <a:latin typeface="Times New Roman" pitchFamily="18" charset="0"/>
                <a:cs typeface="Times New Roman" pitchFamily="18" charset="0"/>
              </a:rPr>
              <a:t> </a:t>
            </a:r>
            <a:r>
              <a:rPr lang="ru-RU" sz="2400"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заключается в создании ложных районов расположения и передвижений войск, ложных объектов путем ложной информации о состоянии объекта, воспроизведения соответствующих демаскирующих признаков.</a:t>
            </a:r>
          </a:p>
        </p:txBody>
      </p:sp>
      <p:sp>
        <p:nvSpPr>
          <p:cNvPr id="5" name="Прямоугольник 4"/>
          <p:cNvSpPr/>
          <p:nvPr/>
        </p:nvSpPr>
        <p:spPr>
          <a:xfrm>
            <a:off x="-41633" y="5158997"/>
            <a:ext cx="911604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b="1" i="1" u="sng" dirty="0">
                <a:latin typeface="Times New Roman" pitchFamily="18" charset="0"/>
                <a:cs typeface="Times New Roman" pitchFamily="18" charset="0"/>
              </a:rPr>
              <a:t>Дезинформация</a:t>
            </a:r>
            <a:r>
              <a:rPr lang="ru-RU" sz="2400" dirty="0">
                <a:latin typeface="Times New Roman" pitchFamily="18" charset="0"/>
                <a:cs typeface="Times New Roman" pitchFamily="18" charset="0"/>
              </a:rPr>
              <a:t> </a:t>
            </a:r>
            <a:r>
              <a:rPr lang="ru-RU" sz="2400" dirty="0">
                <a:effectLst>
                  <a:outerShdw blurRad="38100" dist="38100" dir="2700000" algn="tl">
                    <a:srgbClr val="000000">
                      <a:alpha val="43137"/>
                    </a:srgbClr>
                  </a:outerShdw>
                </a:effectLst>
                <a:latin typeface="Times New Roman" pitchFamily="18" charset="0"/>
                <a:cs typeface="Times New Roman" pitchFamily="18" charset="0"/>
              </a:rPr>
              <a:t>заключается в доведении до противника ложных сведений с помощью технических средств связи, печати, радио, по неофициальным каналам и другими средствами и способами.</a:t>
            </a:r>
          </a:p>
        </p:txBody>
      </p:sp>
      <p:sp>
        <p:nvSpPr>
          <p:cNvPr id="6" name="Прямоугольник 5"/>
          <p:cNvSpPr/>
          <p:nvPr/>
        </p:nvSpPr>
        <p:spPr>
          <a:xfrm>
            <a:off x="1920291" y="2081232"/>
            <a:ext cx="5192191" cy="707886"/>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ru-RU" sz="4000" b="1" dirty="0" smtClean="0">
                <a:latin typeface="Times New Roman" pitchFamily="18" charset="0"/>
                <a:cs typeface="Times New Roman" pitchFamily="18" charset="0"/>
              </a:rPr>
              <a:t>Способы </a:t>
            </a:r>
            <a:r>
              <a:rPr lang="ru-RU" sz="4000" b="1" dirty="0">
                <a:latin typeface="Times New Roman" pitchFamily="18" charset="0"/>
                <a:cs typeface="Times New Roman" pitchFamily="18" charset="0"/>
              </a:rPr>
              <a:t>маскировки</a:t>
            </a:r>
          </a:p>
        </p:txBody>
      </p:sp>
    </p:spTree>
    <p:extLst>
      <p:ext uri="{BB962C8B-B14F-4D97-AF65-F5344CB8AC3E}">
        <p14:creationId xmlns:p14="http://schemas.microsoft.com/office/powerpoint/2010/main" val="2339437376"/>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1" y="0"/>
            <a:ext cx="9144000" cy="6831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07237" y="188640"/>
            <a:ext cx="8964488"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ru-RU" sz="2400" b="1" i="1" u="sng" dirty="0" smtClean="0">
                <a:effectLst>
                  <a:outerShdw blurRad="38100" dist="38100" dir="2700000" algn="tl">
                    <a:srgbClr val="000000">
                      <a:alpha val="43137"/>
                    </a:srgbClr>
                  </a:outerShdw>
                </a:effectLst>
                <a:latin typeface="Times New Roman" pitchFamily="18" charset="0"/>
                <a:cs typeface="Times New Roman" pitchFamily="18" charset="0"/>
              </a:rPr>
              <a:t>Маскировка </a:t>
            </a:r>
            <a:r>
              <a:rPr lang="ru-RU" sz="2400" b="1" i="1" u="sng" dirty="0">
                <a:effectLst>
                  <a:outerShdw blurRad="38100" dist="38100" dir="2700000" algn="tl">
                    <a:srgbClr val="000000">
                      <a:alpha val="43137"/>
                    </a:srgbClr>
                  </a:outerShdw>
                </a:effectLst>
                <a:latin typeface="Times New Roman" pitchFamily="18" charset="0"/>
                <a:cs typeface="Times New Roman" pitchFamily="18" charset="0"/>
              </a:rPr>
              <a:t>должна быть:</a:t>
            </a:r>
          </a:p>
          <a:p>
            <a:r>
              <a:rPr lang="ru-RU" sz="2400" dirty="0">
                <a:latin typeface="Times New Roman" pitchFamily="18" charset="0"/>
                <a:cs typeface="Times New Roman" pitchFamily="18" charset="0"/>
              </a:rPr>
              <a:t>1) </a:t>
            </a:r>
            <a:r>
              <a:rPr lang="ru-RU" sz="2400" dirty="0" smtClean="0">
                <a:latin typeface="Times New Roman" pitchFamily="18" charset="0"/>
                <a:cs typeface="Times New Roman" pitchFamily="18" charset="0"/>
              </a:rPr>
              <a:t>активной; 2</a:t>
            </a:r>
            <a:r>
              <a:rPr lang="ru-RU" sz="2400" dirty="0">
                <a:latin typeface="Times New Roman" pitchFamily="18" charset="0"/>
                <a:cs typeface="Times New Roman" pitchFamily="18" charset="0"/>
              </a:rPr>
              <a:t>) </a:t>
            </a:r>
            <a:r>
              <a:rPr lang="ru-RU" sz="2400" dirty="0" smtClean="0">
                <a:latin typeface="Times New Roman" pitchFamily="18" charset="0"/>
                <a:cs typeface="Times New Roman" pitchFamily="18" charset="0"/>
              </a:rPr>
              <a:t>убедительной; 3</a:t>
            </a:r>
            <a:r>
              <a:rPr lang="ru-RU" sz="2400" dirty="0">
                <a:latin typeface="Times New Roman" pitchFamily="18" charset="0"/>
                <a:cs typeface="Times New Roman" pitchFamily="18" charset="0"/>
              </a:rPr>
              <a:t>) </a:t>
            </a:r>
            <a:r>
              <a:rPr lang="ru-RU" sz="2400" dirty="0" smtClean="0">
                <a:latin typeface="Times New Roman" pitchFamily="18" charset="0"/>
                <a:cs typeface="Times New Roman" pitchFamily="18" charset="0"/>
              </a:rPr>
              <a:t>непрерывной; 4</a:t>
            </a:r>
            <a:r>
              <a:rPr lang="ru-RU" sz="2400" dirty="0">
                <a:latin typeface="Times New Roman" pitchFamily="18" charset="0"/>
                <a:cs typeface="Times New Roman" pitchFamily="18" charset="0"/>
              </a:rPr>
              <a:t>) </a:t>
            </a:r>
            <a:r>
              <a:rPr lang="ru-RU" sz="2400" dirty="0" smtClean="0">
                <a:latin typeface="Times New Roman" pitchFamily="18" charset="0"/>
                <a:cs typeface="Times New Roman" pitchFamily="18" charset="0"/>
              </a:rPr>
              <a:t>разнообразной; 5</a:t>
            </a:r>
            <a:r>
              <a:rPr lang="ru-RU" sz="2400" dirty="0">
                <a:latin typeface="Times New Roman" pitchFamily="18" charset="0"/>
                <a:cs typeface="Times New Roman" pitchFamily="18" charset="0"/>
              </a:rPr>
              <a:t>) комплексной.</a:t>
            </a:r>
          </a:p>
        </p:txBody>
      </p:sp>
      <p:sp>
        <p:nvSpPr>
          <p:cNvPr id="3" name="Прямоугольник 2"/>
          <p:cNvSpPr/>
          <p:nvPr/>
        </p:nvSpPr>
        <p:spPr>
          <a:xfrm>
            <a:off x="93044" y="1628305"/>
            <a:ext cx="8930916"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2400" b="1" i="1" u="sng" dirty="0">
                <a:effectLst>
                  <a:outerShdw blurRad="38100" dist="38100" dir="2700000" algn="tl">
                    <a:srgbClr val="000000">
                      <a:alpha val="43137"/>
                    </a:srgbClr>
                  </a:outerShdw>
                </a:effectLst>
                <a:latin typeface="Times New Roman" pitchFamily="18" charset="0"/>
                <a:cs typeface="Times New Roman" pitchFamily="18" charset="0"/>
              </a:rPr>
              <a:t>Активность маскировки</a:t>
            </a:r>
            <a:r>
              <a:rPr lang="ru-RU" sz="2400" dirty="0">
                <a:latin typeface="Times New Roman" pitchFamily="18" charset="0"/>
                <a:cs typeface="Times New Roman" pitchFamily="18" charset="0"/>
              </a:rPr>
              <a:t> достигается настойчивым навязыванием противнику ложного представления о намерениях командования, состоянии, расположении и деятельности </a:t>
            </a:r>
            <a:r>
              <a:rPr lang="ru-RU" sz="2400" dirty="0" smtClean="0">
                <a:latin typeface="Times New Roman" pitchFamily="18" charset="0"/>
                <a:cs typeface="Times New Roman" pitchFamily="18" charset="0"/>
              </a:rPr>
              <a:t>войск.</a:t>
            </a:r>
            <a:endParaRPr lang="ru-RU" sz="2400" dirty="0">
              <a:latin typeface="Times New Roman" pitchFamily="18" charset="0"/>
              <a:cs typeface="Times New Roman" pitchFamily="18" charset="0"/>
            </a:endParaRPr>
          </a:p>
        </p:txBody>
      </p:sp>
      <p:sp>
        <p:nvSpPr>
          <p:cNvPr id="4" name="Прямоугольник 3"/>
          <p:cNvSpPr/>
          <p:nvPr/>
        </p:nvSpPr>
        <p:spPr>
          <a:xfrm>
            <a:off x="138216" y="2996952"/>
            <a:ext cx="8902530"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2400" b="1" i="1" u="sng" dirty="0">
                <a:effectLst>
                  <a:outerShdw blurRad="38100" dist="38100" dir="2700000" algn="tl">
                    <a:srgbClr val="000000">
                      <a:alpha val="43137"/>
                    </a:srgbClr>
                  </a:outerShdw>
                </a:effectLst>
                <a:latin typeface="Times New Roman" pitchFamily="18" charset="0"/>
                <a:cs typeface="Times New Roman" pitchFamily="18" charset="0"/>
              </a:rPr>
              <a:t>Убедительность маскировки</a:t>
            </a:r>
            <a:r>
              <a:rPr lang="ru-RU" sz="2400" dirty="0">
                <a:latin typeface="Times New Roman" pitchFamily="18" charset="0"/>
                <a:cs typeface="Times New Roman" pitchFamily="18" charset="0"/>
              </a:rPr>
              <a:t> достигается правдоподобностью проводимых мероприятий и соответствием их условиям обстановки с учётом реальных возможностей всех видов разведки противника.</a:t>
            </a:r>
          </a:p>
        </p:txBody>
      </p:sp>
      <p:sp>
        <p:nvSpPr>
          <p:cNvPr id="5" name="Прямоугольник 4"/>
          <p:cNvSpPr/>
          <p:nvPr/>
        </p:nvSpPr>
        <p:spPr>
          <a:xfrm>
            <a:off x="107237" y="4707259"/>
            <a:ext cx="890253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2400" b="1" i="1" u="sng" dirty="0">
                <a:effectLst>
                  <a:outerShdw blurRad="38100" dist="38100" dir="2700000" algn="tl">
                    <a:srgbClr val="000000">
                      <a:alpha val="43137"/>
                    </a:srgbClr>
                  </a:outerShdw>
                </a:effectLst>
                <a:latin typeface="Times New Roman" pitchFamily="18" charset="0"/>
                <a:cs typeface="Times New Roman" pitchFamily="18" charset="0"/>
              </a:rPr>
              <a:t>Непрерывность маскировки</a:t>
            </a:r>
            <a:r>
              <a:rPr lang="ru-RU" sz="2400" dirty="0">
                <a:latin typeface="Times New Roman" pitchFamily="18" charset="0"/>
                <a:cs typeface="Times New Roman" pitchFamily="18" charset="0"/>
              </a:rPr>
              <a:t> достигается проведением мероприятий по маскировке в любой обстановке, постоянно, а не от случая к случаю (при подготовке и в ходе боя, при передвижении войск и расположении их на месте, при оборудовании и эксплуатации объектов).</a:t>
            </a:r>
          </a:p>
        </p:txBody>
      </p:sp>
      <p:sp>
        <p:nvSpPr>
          <p:cNvPr id="6" name="Прямоугольник 5"/>
          <p:cNvSpPr/>
          <p:nvPr/>
        </p:nvSpPr>
        <p:spPr>
          <a:xfrm>
            <a:off x="1616680" y="2490282"/>
            <a:ext cx="5945602" cy="707886"/>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ru-RU" sz="40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Принципы маскировки.</a:t>
            </a:r>
            <a:r>
              <a:rPr lang="ru-RU" sz="4000" b="1" dirty="0">
                <a:solidFill>
                  <a:schemeClr val="bg1"/>
                </a:solidFill>
                <a:latin typeface="Times New Roman" pitchFamily="18" charset="0"/>
                <a:cs typeface="Times New Roman" pitchFamily="18" charset="0"/>
              </a:rPr>
              <a:t> </a:t>
            </a:r>
            <a:endParaRPr lang="ru-RU" sz="4000" b="1" dirty="0">
              <a:solidFill>
                <a:schemeClr val="bg1"/>
              </a:solidFill>
            </a:endParaRPr>
          </a:p>
        </p:txBody>
      </p:sp>
    </p:spTree>
    <p:extLst>
      <p:ext uri="{BB962C8B-B14F-4D97-AF65-F5344CB8AC3E}">
        <p14:creationId xmlns:p14="http://schemas.microsoft.com/office/powerpoint/2010/main" val="347532185"/>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6"/>
                                        </p:tgtEl>
                                      </p:cBhvr>
                                    </p:animEffect>
                                    <p:anim calcmode="lin" valueType="num">
                                      <p:cBhvr>
                                        <p:cTn id="14" dur="1000"/>
                                        <p:tgtEl>
                                          <p:spTgt spid="6"/>
                                        </p:tgtEl>
                                        <p:attrNameLst>
                                          <p:attrName>ppt_x</p:attrName>
                                        </p:attrNameLst>
                                      </p:cBhvr>
                                      <p:tavLst>
                                        <p:tav tm="0">
                                          <p:val>
                                            <p:strVal val="ppt_x"/>
                                          </p:val>
                                        </p:tav>
                                        <p:tav tm="100000">
                                          <p:val>
                                            <p:strVal val="ppt_x"/>
                                          </p:val>
                                        </p:tav>
                                      </p:tavLst>
                                    </p:anim>
                                    <p:anim calcmode="lin" valueType="num">
                                      <p:cBhvr>
                                        <p:cTn id="15" dur="1000"/>
                                        <p:tgtEl>
                                          <p:spTgt spid="6"/>
                                        </p:tgtEl>
                                        <p:attrNameLst>
                                          <p:attrName>ppt_y</p:attrName>
                                        </p:attrNameLst>
                                      </p:cBhvr>
                                      <p:tavLst>
                                        <p:tav tm="0">
                                          <p:val>
                                            <p:strVal val="ppt_y"/>
                                          </p:val>
                                        </p:tav>
                                        <p:tav tm="100000">
                                          <p:val>
                                            <p:strVal val="ppt_y+.1"/>
                                          </p:val>
                                        </p:tav>
                                      </p:tavLst>
                                    </p:anim>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138268"/>
            <a:ext cx="8814817" cy="6603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79512" y="116632"/>
            <a:ext cx="8784976"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2400" dirty="0" smtClean="0">
                <a:latin typeface="Times New Roman" pitchFamily="18" charset="0"/>
                <a:cs typeface="Times New Roman" pitchFamily="18" charset="0"/>
              </a:rPr>
              <a:t>    </a:t>
            </a:r>
            <a:r>
              <a:rPr lang="ru-RU" sz="2400" b="1" i="1" u="sng" dirty="0" smtClean="0">
                <a:effectLst>
                  <a:outerShdw blurRad="38100" dist="38100" dir="2700000" algn="tl">
                    <a:srgbClr val="000000">
                      <a:alpha val="43137"/>
                    </a:srgbClr>
                  </a:outerShdw>
                </a:effectLst>
                <a:latin typeface="Times New Roman" pitchFamily="18" charset="0"/>
                <a:cs typeface="Times New Roman" pitchFamily="18" charset="0"/>
              </a:rPr>
              <a:t> Разнообразие </a:t>
            </a:r>
            <a:r>
              <a:rPr lang="ru-RU" sz="2400" b="1" i="1" u="sng" dirty="0">
                <a:effectLst>
                  <a:outerShdw blurRad="38100" dist="38100" dir="2700000" algn="tl">
                    <a:srgbClr val="000000">
                      <a:alpha val="43137"/>
                    </a:srgbClr>
                  </a:outerShdw>
                </a:effectLst>
                <a:latin typeface="Times New Roman" pitchFamily="18" charset="0"/>
                <a:cs typeface="Times New Roman" pitchFamily="18" charset="0"/>
              </a:rPr>
              <a:t>маскировки</a:t>
            </a:r>
            <a:r>
              <a:rPr lang="ru-RU" sz="2400" dirty="0">
                <a:latin typeface="Times New Roman" pitchFamily="18" charset="0"/>
                <a:cs typeface="Times New Roman" pitchFamily="18" charset="0"/>
              </a:rPr>
              <a:t> достигается исключением шаблона в организации и осуществлении маскировочных мероприятий, а также применением новых приёмов и средств маскировки.</a:t>
            </a:r>
          </a:p>
        </p:txBody>
      </p:sp>
      <p:sp>
        <p:nvSpPr>
          <p:cNvPr id="3" name="Прямоугольник 2"/>
          <p:cNvSpPr/>
          <p:nvPr/>
        </p:nvSpPr>
        <p:spPr>
          <a:xfrm>
            <a:off x="207684" y="1484784"/>
            <a:ext cx="8756804"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ru-RU" sz="2400" dirty="0" smtClean="0">
                <a:latin typeface="Times New Roman" pitchFamily="18" charset="0"/>
                <a:cs typeface="Times New Roman" pitchFamily="18" charset="0"/>
              </a:rPr>
              <a:t>     Для </a:t>
            </a:r>
            <a:r>
              <a:rPr lang="ru-RU" sz="2400" dirty="0">
                <a:latin typeface="Times New Roman" pitchFamily="18" charset="0"/>
                <a:cs typeface="Times New Roman" pitchFamily="18" charset="0"/>
              </a:rPr>
              <a:t>высокой эффективности маскировки она должна быть </a:t>
            </a:r>
            <a:r>
              <a:rPr lang="ru-RU" sz="2400" b="1" i="1" u="sng" dirty="0">
                <a:effectLst>
                  <a:outerShdw blurRad="38100" dist="38100" dir="2700000" algn="tl">
                    <a:srgbClr val="000000">
                      <a:alpha val="43137"/>
                    </a:srgbClr>
                  </a:outerShdw>
                </a:effectLst>
                <a:latin typeface="Times New Roman" pitchFamily="18" charset="0"/>
                <a:cs typeface="Times New Roman" pitchFamily="18" charset="0"/>
              </a:rPr>
              <a:t>комплексной</a:t>
            </a:r>
            <a:r>
              <a:rPr lang="ru-RU" sz="2400" dirty="0" smtClean="0">
                <a:latin typeface="Times New Roman" pitchFamily="18" charset="0"/>
                <a:cs typeface="Times New Roman" pitchFamily="18" charset="0"/>
              </a:rPr>
              <a:t>. </a:t>
            </a:r>
            <a:r>
              <a:rPr lang="ru-RU" sz="2400" b="1" i="1" u="sng" dirty="0" smtClean="0">
                <a:effectLst>
                  <a:outerShdw blurRad="38100" dist="38100" dir="2700000" algn="tl">
                    <a:srgbClr val="000000">
                      <a:alpha val="43137"/>
                    </a:srgbClr>
                  </a:outerShdw>
                </a:effectLst>
                <a:latin typeface="Times New Roman" pitchFamily="18" charset="0"/>
                <a:cs typeface="Times New Roman" pitchFamily="18" charset="0"/>
              </a:rPr>
              <a:t> Комплексность </a:t>
            </a:r>
            <a:r>
              <a:rPr lang="ru-RU" sz="2400" b="1" i="1" u="sng" dirty="0">
                <a:effectLst>
                  <a:outerShdw blurRad="38100" dist="38100" dir="2700000" algn="tl">
                    <a:srgbClr val="000000">
                      <a:alpha val="43137"/>
                    </a:srgbClr>
                  </a:outerShdw>
                </a:effectLst>
                <a:latin typeface="Times New Roman" pitchFamily="18" charset="0"/>
                <a:cs typeface="Times New Roman" pitchFamily="18" charset="0"/>
              </a:rPr>
              <a:t>маскировки</a:t>
            </a:r>
            <a:r>
              <a:rPr lang="ru-RU" sz="2400" dirty="0">
                <a:latin typeface="Times New Roman" pitchFamily="18" charset="0"/>
                <a:cs typeface="Times New Roman" pitchFamily="18" charset="0"/>
              </a:rPr>
              <a:t> достигается одновременным проведением различных маскировочных мероприятий, противодействующих всем способам и средствам разведки противника или тем из них, которые имеют решающее значение в конкретной обстановке.</a:t>
            </a:r>
          </a:p>
        </p:txBody>
      </p:sp>
      <p:sp>
        <p:nvSpPr>
          <p:cNvPr id="5" name="Прямоугольник 4"/>
          <p:cNvSpPr/>
          <p:nvPr/>
        </p:nvSpPr>
        <p:spPr>
          <a:xfrm>
            <a:off x="1614118" y="1130841"/>
            <a:ext cx="5945602" cy="707886"/>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ru-RU" sz="40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Принципы маскировки.</a:t>
            </a:r>
            <a:r>
              <a:rPr lang="ru-RU" sz="4000" b="1" dirty="0">
                <a:solidFill>
                  <a:schemeClr val="bg1"/>
                </a:solidFill>
                <a:latin typeface="Times New Roman" pitchFamily="18" charset="0"/>
                <a:cs typeface="Times New Roman" pitchFamily="18" charset="0"/>
              </a:rPr>
              <a:t> </a:t>
            </a:r>
            <a:endParaRPr lang="ru-RU" sz="4000" b="1" dirty="0">
              <a:solidFill>
                <a:schemeClr val="bg1"/>
              </a:solidFill>
            </a:endParaRPr>
          </a:p>
        </p:txBody>
      </p:sp>
      <p:sp>
        <p:nvSpPr>
          <p:cNvPr id="4" name="Прямоугольник 3"/>
          <p:cNvSpPr/>
          <p:nvPr/>
        </p:nvSpPr>
        <p:spPr>
          <a:xfrm>
            <a:off x="179510" y="4005064"/>
            <a:ext cx="8784977" cy="2492990"/>
          </a:xfrm>
          <a:prstGeom prst="rect">
            <a:avLst/>
          </a:prstGeom>
          <a:solidFill>
            <a:schemeClr val="accent5">
              <a:lumMod val="60000"/>
              <a:lumOff val="40000"/>
            </a:schemeClr>
          </a:solidFill>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dirty="0" smtClean="0">
                <a:effectLst>
                  <a:outerShdw blurRad="38100" dist="38100" dir="2700000" algn="tl">
                    <a:srgbClr val="000000">
                      <a:alpha val="43137"/>
                    </a:srgbClr>
                  </a:outerShdw>
                </a:effectLst>
                <a:latin typeface="Times New Roman" pitchFamily="18" charset="0"/>
                <a:cs typeface="Times New Roman" pitchFamily="18" charset="0"/>
              </a:rPr>
              <a:t>     Маскировка </a:t>
            </a:r>
            <a:r>
              <a:rPr lang="ru-RU" sz="2400" dirty="0">
                <a:effectLst>
                  <a:outerShdw blurRad="38100" dist="38100" dir="2700000" algn="tl">
                    <a:srgbClr val="000000">
                      <a:alpha val="43137"/>
                    </a:srgbClr>
                  </a:outerShdw>
                </a:effectLst>
                <a:latin typeface="Times New Roman" pitchFamily="18" charset="0"/>
                <a:cs typeface="Times New Roman" pitchFamily="18" charset="0"/>
              </a:rPr>
              <a:t>ведётся против всех видов технических средств разведки, а по масштабам применения и характеру решаемых задач бывает:</a:t>
            </a:r>
          </a:p>
          <a:p>
            <a:pPr algn="ctr"/>
            <a:r>
              <a:rPr lang="ru-RU" sz="2800" dirty="0" smtClean="0">
                <a:effectLst>
                  <a:outerShdw blurRad="38100" dist="38100" dir="2700000" algn="tl">
                    <a:srgbClr val="000000">
                      <a:alpha val="43137"/>
                    </a:srgbClr>
                  </a:outerShdw>
                </a:effectLst>
                <a:latin typeface="Times New Roman" pitchFamily="18" charset="0"/>
                <a:cs typeface="Times New Roman" pitchFamily="18" charset="0"/>
              </a:rPr>
              <a:t>      1</a:t>
            </a:r>
            <a:r>
              <a:rPr lang="ru-RU" sz="2800" dirty="0">
                <a:effectLst>
                  <a:outerShdw blurRad="38100" dist="38100" dir="2700000" algn="tl">
                    <a:srgbClr val="000000">
                      <a:alpha val="43137"/>
                    </a:srgbClr>
                  </a:outerShdw>
                </a:effectLst>
                <a:latin typeface="Times New Roman" pitchFamily="18" charset="0"/>
                <a:cs typeface="Times New Roman" pitchFamily="18" charset="0"/>
              </a:rPr>
              <a:t>) стратегическая;</a:t>
            </a:r>
          </a:p>
          <a:p>
            <a:pPr algn="ctr"/>
            <a:r>
              <a:rPr lang="ru-RU" sz="2800" dirty="0" smtClean="0">
                <a:effectLst>
                  <a:outerShdw blurRad="38100" dist="38100" dir="2700000" algn="tl">
                    <a:srgbClr val="000000">
                      <a:alpha val="43137"/>
                    </a:srgbClr>
                  </a:outerShdw>
                </a:effectLst>
                <a:latin typeface="Times New Roman" pitchFamily="18" charset="0"/>
                <a:cs typeface="Times New Roman" pitchFamily="18" charset="0"/>
              </a:rPr>
              <a:t> 2</a:t>
            </a:r>
            <a:r>
              <a:rPr lang="ru-RU" sz="2800" dirty="0">
                <a:effectLst>
                  <a:outerShdw blurRad="38100" dist="38100" dir="2700000" algn="tl">
                    <a:srgbClr val="000000">
                      <a:alpha val="43137"/>
                    </a:srgbClr>
                  </a:outerShdw>
                </a:effectLst>
                <a:latin typeface="Times New Roman" pitchFamily="18" charset="0"/>
                <a:cs typeface="Times New Roman" pitchFamily="18" charset="0"/>
              </a:rPr>
              <a:t>) оперативная:</a:t>
            </a:r>
          </a:p>
          <a:p>
            <a:pPr algn="ctr"/>
            <a:r>
              <a:rPr lang="ru-RU" sz="2800" dirty="0">
                <a:effectLst>
                  <a:outerShdw blurRad="38100" dist="38100" dir="2700000" algn="tl">
                    <a:srgbClr val="000000">
                      <a:alpha val="43137"/>
                    </a:srgbClr>
                  </a:outerShdw>
                </a:effectLst>
                <a:latin typeface="Times New Roman" pitchFamily="18" charset="0"/>
                <a:cs typeface="Times New Roman" pitchFamily="18" charset="0"/>
              </a:rPr>
              <a:t>3) тактическая.</a:t>
            </a:r>
          </a:p>
        </p:txBody>
      </p:sp>
    </p:spTree>
    <p:extLst>
      <p:ext uri="{BB962C8B-B14F-4D97-AF65-F5344CB8AC3E}">
        <p14:creationId xmlns:p14="http://schemas.microsoft.com/office/powerpoint/2010/main" val="1511251949"/>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1000" fill="hold"/>
                                        <p:tgtEl>
                                          <p:spTgt spid="4"/>
                                        </p:tgtEl>
                                        <p:attrNameLst>
                                          <p:attrName>ppt_w</p:attrName>
                                        </p:attrNameLst>
                                      </p:cBhvr>
                                      <p:tavLst>
                                        <p:tav tm="0">
                                          <p:val>
                                            <p:fltVal val="0"/>
                                          </p:val>
                                        </p:tav>
                                        <p:tav tm="100000">
                                          <p:val>
                                            <p:strVal val="#ppt_w"/>
                                          </p:val>
                                        </p:tav>
                                      </p:tavLst>
                                    </p:anim>
                                    <p:anim calcmode="lin" valueType="num">
                                      <p:cBhvr>
                                        <p:cTn id="27" dur="1000" fill="hold"/>
                                        <p:tgtEl>
                                          <p:spTgt spid="4"/>
                                        </p:tgtEl>
                                        <p:attrNameLst>
                                          <p:attrName>ppt_h</p:attrName>
                                        </p:attrNameLst>
                                      </p:cBhvr>
                                      <p:tavLst>
                                        <p:tav tm="0">
                                          <p:val>
                                            <p:fltVal val="0"/>
                                          </p:val>
                                        </p:tav>
                                        <p:tav tm="100000">
                                          <p:val>
                                            <p:strVal val="#ppt_h"/>
                                          </p:val>
                                        </p:tav>
                                      </p:tavLst>
                                    </p:anim>
                                    <p:anim calcmode="lin" valueType="num">
                                      <p:cBhvr>
                                        <p:cTn id="28" dur="1000" fill="hold"/>
                                        <p:tgtEl>
                                          <p:spTgt spid="4"/>
                                        </p:tgtEl>
                                        <p:attrNameLst>
                                          <p:attrName>style.rotation</p:attrName>
                                        </p:attrNameLst>
                                      </p:cBhvr>
                                      <p:tavLst>
                                        <p:tav tm="0">
                                          <p:val>
                                            <p:fltVal val="90"/>
                                          </p:val>
                                        </p:tav>
                                        <p:tav tm="100000">
                                          <p:val>
                                            <p:fltVal val="0"/>
                                          </p:val>
                                        </p:tav>
                                      </p:tavLst>
                                    </p:anim>
                                    <p:animEffect transition="in" filter="fade">
                                      <p:cBhvr>
                                        <p:cTn id="29" dur="10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 calcmode="lin" valueType="num">
                                      <p:cBhvr additive="base">
                                        <p:cTn id="3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 calcmode="lin" valueType="num">
                                      <p:cBhvr additive="base">
                                        <p:cTn id="4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
                                            <p:txEl>
                                              <p:pRg st="2" end="2"/>
                                            </p:txEl>
                                          </p:spTgt>
                                        </p:tgtEl>
                                        <p:attrNameLst>
                                          <p:attrName>style.visibility</p:attrName>
                                        </p:attrNameLst>
                                      </p:cBhvr>
                                      <p:to>
                                        <p:strVal val="visible"/>
                                      </p:to>
                                    </p:set>
                                    <p:anim calcmode="lin" valueType="num">
                                      <p:cBhvr additive="base">
                                        <p:cTn id="46"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
                                            <p:txEl>
                                              <p:pRg st="3" end="3"/>
                                            </p:txEl>
                                          </p:spTgt>
                                        </p:tgtEl>
                                        <p:attrNameLst>
                                          <p:attrName>style.visibility</p:attrName>
                                        </p:attrNameLst>
                                      </p:cBhvr>
                                      <p:to>
                                        <p:strVal val="visible"/>
                                      </p:to>
                                    </p:set>
                                    <p:anim calcmode="lin" valueType="num">
                                      <p:cBhvr additive="base">
                                        <p:cTn id="5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82"/>
            <a:ext cx="9135246" cy="6842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79512" y="188640"/>
            <a:ext cx="8712968"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ru-RU" sz="2400" b="1" dirty="0" smtClean="0">
                <a:effectLst>
                  <a:outerShdw blurRad="38100" dist="38100" dir="2700000" algn="tl">
                    <a:srgbClr val="000000">
                      <a:alpha val="43137"/>
                    </a:srgbClr>
                  </a:outerShdw>
                </a:effectLst>
                <a:latin typeface="Times New Roman" pitchFamily="18" charset="0"/>
                <a:cs typeface="Times New Roman" pitchFamily="18" charset="0"/>
              </a:rPr>
              <a:t>     Эффективность </a:t>
            </a:r>
            <a:r>
              <a:rPr lang="ru-RU" sz="2400" b="1" dirty="0">
                <a:effectLst>
                  <a:outerShdw blurRad="38100" dist="38100" dir="2700000" algn="tl">
                    <a:srgbClr val="000000">
                      <a:alpha val="43137"/>
                    </a:srgbClr>
                  </a:outerShdw>
                </a:effectLst>
                <a:latin typeface="Times New Roman" pitchFamily="18" charset="0"/>
                <a:cs typeface="Times New Roman" pitchFamily="18" charset="0"/>
              </a:rPr>
              <a:t>маскировки обеспечивается комплексным и качественным </a:t>
            </a:r>
            <a:r>
              <a:rPr lang="ru-RU" sz="2400" b="1" dirty="0" smtClean="0">
                <a:effectLst>
                  <a:outerShdw blurRad="38100" dist="38100" dir="2700000" algn="tl">
                    <a:srgbClr val="000000">
                      <a:alpha val="43137"/>
                    </a:srgbClr>
                  </a:outerShdw>
                </a:effectLst>
                <a:latin typeface="Times New Roman" pitchFamily="18" charset="0"/>
                <a:cs typeface="Times New Roman" pitchFamily="18" charset="0"/>
              </a:rPr>
              <a:t>выполнением следующих мероприятий:</a:t>
            </a:r>
            <a:endParaRPr lang="ru-RU" sz="24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Прямоугольник 3"/>
          <p:cNvSpPr/>
          <p:nvPr/>
        </p:nvSpPr>
        <p:spPr>
          <a:xfrm>
            <a:off x="575556" y="2074198"/>
            <a:ext cx="7920880"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lgn="ctr"/>
            <a:r>
              <a:rPr lang="ru-RU" sz="3200" dirty="0">
                <a:solidFill>
                  <a:prstClr val="black"/>
                </a:solidFill>
                <a:latin typeface="Times New Roman" pitchFamily="18" charset="0"/>
                <a:cs typeface="Times New Roman" pitchFamily="18" charset="0"/>
              </a:rPr>
              <a:t>1) организационных;</a:t>
            </a:r>
          </a:p>
        </p:txBody>
      </p:sp>
      <p:sp>
        <p:nvSpPr>
          <p:cNvPr id="5" name="Прямоугольник 4"/>
          <p:cNvSpPr/>
          <p:nvPr/>
        </p:nvSpPr>
        <p:spPr>
          <a:xfrm>
            <a:off x="575556" y="3573016"/>
            <a:ext cx="792088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lvl="0" algn="ctr"/>
            <a:r>
              <a:rPr lang="ru-RU" sz="3200" dirty="0">
                <a:solidFill>
                  <a:prstClr val="black"/>
                </a:solidFill>
                <a:latin typeface="Times New Roman" pitchFamily="18" charset="0"/>
                <a:cs typeface="Times New Roman" pitchFamily="18" charset="0"/>
              </a:rPr>
              <a:t>2) инженерных;</a:t>
            </a:r>
          </a:p>
        </p:txBody>
      </p:sp>
      <p:sp>
        <p:nvSpPr>
          <p:cNvPr id="6" name="Прямоугольник 5"/>
          <p:cNvSpPr/>
          <p:nvPr/>
        </p:nvSpPr>
        <p:spPr>
          <a:xfrm>
            <a:off x="575556" y="4885775"/>
            <a:ext cx="792088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ru-RU" sz="3200" dirty="0">
                <a:solidFill>
                  <a:prstClr val="black"/>
                </a:solidFill>
                <a:latin typeface="Times New Roman" pitchFamily="18" charset="0"/>
                <a:cs typeface="Times New Roman" pitchFamily="18" charset="0"/>
              </a:rPr>
              <a:t>3) технических.</a:t>
            </a:r>
          </a:p>
        </p:txBody>
      </p:sp>
    </p:spTree>
    <p:extLst>
      <p:ext uri="{BB962C8B-B14F-4D97-AF65-F5344CB8AC3E}">
        <p14:creationId xmlns:p14="http://schemas.microsoft.com/office/powerpoint/2010/main" val="2524460804"/>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74" y="116631"/>
            <a:ext cx="8837745" cy="6559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274238" y="1412776"/>
            <a:ext cx="8712968" cy="526297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ru-RU" sz="2400" dirty="0" smtClean="0">
                <a:latin typeface="Times New Roman" pitchFamily="18" charset="0"/>
                <a:cs typeface="Times New Roman" pitchFamily="18" charset="0"/>
              </a:rPr>
              <a:t>1) постоянное руководство маскировкой и систематический контроль её своевременности и качества;</a:t>
            </a:r>
          </a:p>
          <a:p>
            <a:r>
              <a:rPr lang="ru-RU" sz="2400" dirty="0" smtClean="0">
                <a:latin typeface="Times New Roman" pitchFamily="18" charset="0"/>
                <a:cs typeface="Times New Roman" pitchFamily="18" charset="0"/>
              </a:rPr>
              <a:t>2) использование маскирующих свойств местности, способствующих скрытию или уменьшению заметности войск и военных объектов;</a:t>
            </a:r>
          </a:p>
          <a:p>
            <a:r>
              <a:rPr lang="ru-RU" sz="2400" dirty="0" smtClean="0">
                <a:latin typeface="Times New Roman" pitchFamily="18" charset="0"/>
                <a:cs typeface="Times New Roman" pitchFamily="18" charset="0"/>
              </a:rPr>
              <a:t>3</a:t>
            </a:r>
            <a:r>
              <a:rPr lang="ru-RU" sz="2400" dirty="0">
                <a:latin typeface="Times New Roman" pitchFamily="18" charset="0"/>
                <a:cs typeface="Times New Roman" pitchFamily="18" charset="0"/>
              </a:rPr>
              <a:t>) использование для скрытия действий частей и подразделений тёмного времени суток и других условий ограниченной видимости (дождь, туман, снегопад, облачность и т. д.);</a:t>
            </a:r>
          </a:p>
          <a:p>
            <a:r>
              <a:rPr lang="ru-RU" sz="2400" dirty="0">
                <a:latin typeface="Times New Roman" pitchFamily="18" charset="0"/>
                <a:cs typeface="Times New Roman" pitchFamily="18" charset="0"/>
              </a:rPr>
              <a:t>4) рассредоточение частей и подразделений и периодическую смену районов их расположения;</a:t>
            </a:r>
          </a:p>
          <a:p>
            <a:r>
              <a:rPr lang="ru-RU" sz="2400" dirty="0">
                <a:latin typeface="Times New Roman" pitchFamily="18" charset="0"/>
                <a:cs typeface="Times New Roman" pitchFamily="18" charset="0"/>
              </a:rPr>
              <a:t>5) демонстративные действия войск;</a:t>
            </a:r>
          </a:p>
          <a:p>
            <a:r>
              <a:rPr lang="ru-RU" sz="2400" dirty="0">
                <a:latin typeface="Times New Roman" pitchFamily="18" charset="0"/>
                <a:cs typeface="Times New Roman" pitchFamily="18" charset="0"/>
              </a:rPr>
              <a:t>6) сохранение сведений, составляющих государственную тайну;</a:t>
            </a:r>
          </a:p>
          <a:p>
            <a:r>
              <a:rPr lang="ru-RU" sz="2400" dirty="0">
                <a:latin typeface="Times New Roman" pitchFamily="18" charset="0"/>
                <a:cs typeface="Times New Roman" pitchFamily="18" charset="0"/>
              </a:rPr>
              <a:t>7) соблюдение личным составом правил и требований маскировочной дисциплины.</a:t>
            </a:r>
          </a:p>
        </p:txBody>
      </p:sp>
      <p:sp>
        <p:nvSpPr>
          <p:cNvPr id="4" name="Прямоугольник 3"/>
          <p:cNvSpPr/>
          <p:nvPr/>
        </p:nvSpPr>
        <p:spPr>
          <a:xfrm>
            <a:off x="368966" y="116632"/>
            <a:ext cx="852351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lgn="ctr"/>
            <a:r>
              <a:rPr lang="ru-RU" sz="2400" b="1" i="1" u="sng" dirty="0" smtClean="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1. Организационные </a:t>
            </a:r>
            <a:r>
              <a:rPr lang="ru-RU" sz="2400" b="1" i="1" u="sng"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мероприятия включают</a:t>
            </a:r>
            <a:r>
              <a:rPr lang="ru-RU" sz="2400" b="1" i="1" u="sng" dirty="0" smtClean="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a:t>
            </a:r>
          </a:p>
          <a:p>
            <a:pPr lvl="0" algn="ctr"/>
            <a:endParaRPr lang="ru-RU" sz="2400" b="1" i="1" u="sng"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615378253"/>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316"/>
            <a:ext cx="9115579" cy="68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451666" y="1628800"/>
            <a:ext cx="8213777" cy="489364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ru-RU" sz="2400" dirty="0" smtClean="0">
                <a:latin typeface="Times New Roman" pitchFamily="18" charset="0"/>
                <a:cs typeface="Times New Roman" pitchFamily="18" charset="0"/>
              </a:rPr>
              <a:t>1</a:t>
            </a:r>
            <a:r>
              <a:rPr lang="ru-RU" sz="2400" dirty="0">
                <a:latin typeface="Times New Roman" pitchFamily="18" charset="0"/>
                <a:cs typeface="Times New Roman" pitchFamily="18" charset="0"/>
              </a:rPr>
              <a:t>) маскировочное окрашивание;</a:t>
            </a:r>
          </a:p>
          <a:p>
            <a:r>
              <a:rPr lang="ru-RU" sz="2400" dirty="0">
                <a:latin typeface="Times New Roman" pitchFamily="18" charset="0"/>
                <a:cs typeface="Times New Roman" pitchFamily="18" charset="0"/>
              </a:rPr>
              <a:t>2) применение искусственных оптических, тепловых и радиолокационных масок;</a:t>
            </a:r>
          </a:p>
          <a:p>
            <a:r>
              <a:rPr lang="ru-RU" sz="2400" dirty="0">
                <a:latin typeface="Times New Roman" pitchFamily="18" charset="0"/>
                <a:cs typeface="Times New Roman" pitchFamily="18" charset="0"/>
              </a:rPr>
              <a:t>3) приёмы скрытия и имитации световых демаскирующих признаков;</a:t>
            </a:r>
          </a:p>
          <a:p>
            <a:r>
              <a:rPr lang="ru-RU" sz="2400" dirty="0">
                <a:latin typeface="Times New Roman" pitchFamily="18" charset="0"/>
                <a:cs typeface="Times New Roman" pitchFamily="18" charset="0"/>
              </a:rPr>
              <a:t>4) приёмы маскировки от звуковой разведки противника;</a:t>
            </a:r>
          </a:p>
          <a:p>
            <a:r>
              <a:rPr lang="ru-RU" sz="2400" dirty="0">
                <a:latin typeface="Times New Roman" pitchFamily="18" charset="0"/>
                <a:cs typeface="Times New Roman" pitchFamily="18" charset="0"/>
              </a:rPr>
              <a:t>5) применение макетов техники и устройство ложных сооружений;</a:t>
            </a:r>
          </a:p>
          <a:p>
            <a:r>
              <a:rPr lang="ru-RU" sz="2400" dirty="0">
                <a:latin typeface="Times New Roman" pitchFamily="18" charset="0"/>
                <a:cs typeface="Times New Roman" pitchFamily="18" charset="0"/>
              </a:rPr>
              <a:t>6) применение срезанной растительности и обработку местности;</a:t>
            </a:r>
          </a:p>
          <a:p>
            <a:r>
              <a:rPr lang="ru-RU" sz="2400" dirty="0">
                <a:latin typeface="Times New Roman" pitchFamily="18" charset="0"/>
                <a:cs typeface="Times New Roman" pitchFamily="18" charset="0"/>
              </a:rPr>
              <a:t>7) придание сооружениям и объектам маскирующих форм, при которых они мало отличаются от местных предметов и объектов, имеющихся на данной местности.</a:t>
            </a:r>
          </a:p>
        </p:txBody>
      </p:sp>
      <p:sp>
        <p:nvSpPr>
          <p:cNvPr id="3" name="Прямоугольник 2"/>
          <p:cNvSpPr/>
          <p:nvPr/>
        </p:nvSpPr>
        <p:spPr>
          <a:xfrm>
            <a:off x="743306" y="248409"/>
            <a:ext cx="7652519"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lvl="0" algn="ctr"/>
            <a:r>
              <a:rPr lang="ru-RU" sz="2400" b="1" i="1" u="sng"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2. Инженерные мероприятия включают:</a:t>
            </a:r>
          </a:p>
        </p:txBody>
      </p:sp>
    </p:spTree>
    <p:extLst>
      <p:ext uri="{BB962C8B-B14F-4D97-AF65-F5344CB8AC3E}">
        <p14:creationId xmlns:p14="http://schemas.microsoft.com/office/powerpoint/2010/main" val="379668689"/>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wipe(down)">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wipe(down)">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wipe(down)">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wipe(down)">
                                      <p:cBhvr>
                                        <p:cTn id="28" dur="50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wipe(down)">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wipe(down)">
                                      <p:cBhvr>
                                        <p:cTn id="38" dur="500"/>
                                        <p:tgtEl>
                                          <p:spTgt spid="2">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wipe(down)">
                                      <p:cBhvr>
                                        <p:cTn id="4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24744"/>
            <a:ext cx="9144001" cy="573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23528" y="116632"/>
            <a:ext cx="8640960"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b="1" i="1" u="sng" dirty="0" smtClean="0">
                <a:effectLst>
                  <a:outerShdw blurRad="38100" dist="38100" dir="2700000" algn="tl">
                    <a:srgbClr val="000000">
                      <a:alpha val="43137"/>
                    </a:srgbClr>
                  </a:outerShdw>
                </a:effectLst>
                <a:latin typeface="Times New Roman" pitchFamily="18" charset="0"/>
                <a:cs typeface="Times New Roman" pitchFamily="18" charset="0"/>
              </a:rPr>
              <a:t>3. </a:t>
            </a:r>
            <a:r>
              <a:rPr lang="ru-RU" sz="2400" b="1" i="1" u="sng" dirty="0">
                <a:effectLst>
                  <a:outerShdw blurRad="38100" dist="38100" dir="2700000" algn="tl">
                    <a:srgbClr val="000000">
                      <a:alpha val="43137"/>
                    </a:srgbClr>
                  </a:outerShdw>
                </a:effectLst>
                <a:latin typeface="Times New Roman" pitchFamily="18" charset="0"/>
                <a:cs typeface="Times New Roman" pitchFamily="18" charset="0"/>
              </a:rPr>
              <a:t>Технические мероприятия</a:t>
            </a:r>
            <a:r>
              <a:rPr lang="ru-RU" sz="2400" dirty="0">
                <a:latin typeface="Times New Roman" pitchFamily="18" charset="0"/>
                <a:cs typeface="Times New Roman" pitchFamily="18" charset="0"/>
              </a:rPr>
              <a:t> включают применение дымов, пиротехнических и других средств.</a:t>
            </a:r>
          </a:p>
        </p:txBody>
      </p:sp>
      <p:sp>
        <p:nvSpPr>
          <p:cNvPr id="3" name="Прямоугольник 2"/>
          <p:cNvSpPr/>
          <p:nvPr/>
        </p:nvSpPr>
        <p:spPr>
          <a:xfrm>
            <a:off x="179512" y="2381209"/>
            <a:ext cx="8784976" cy="4154984"/>
          </a:xfrm>
          <a:prstGeom prst="rect">
            <a:avLst/>
          </a:prstGeom>
          <a:solidFill>
            <a:schemeClr val="accent3">
              <a:lumMod val="60000"/>
              <a:lumOff val="40000"/>
            </a:schemeClr>
          </a:solidFill>
          <a:ln w="38100"/>
        </p:spPr>
        <p:style>
          <a:lnRef idx="1">
            <a:schemeClr val="dk1"/>
          </a:lnRef>
          <a:fillRef idx="2">
            <a:schemeClr val="dk1"/>
          </a:fillRef>
          <a:effectRef idx="1">
            <a:schemeClr val="dk1"/>
          </a:effectRef>
          <a:fontRef idx="minor">
            <a:schemeClr val="dk1"/>
          </a:fontRef>
        </p:style>
        <p:txBody>
          <a:bodyPr wrap="square">
            <a:spAutoFit/>
          </a:bodyPr>
          <a:lstStyle/>
          <a:p>
            <a:r>
              <a:rPr lang="ru-RU" sz="2400" dirty="0" smtClean="0">
                <a:latin typeface="Times New Roman" pitchFamily="18" charset="0"/>
                <a:cs typeface="Times New Roman" pitchFamily="18" charset="0"/>
              </a:rPr>
              <a:t>      Противник</a:t>
            </a:r>
            <a:r>
              <a:rPr lang="ru-RU" sz="2400" dirty="0">
                <a:latin typeface="Times New Roman" pitchFamily="18" charset="0"/>
                <a:cs typeface="Times New Roman" pitchFamily="18" charset="0"/>
              </a:rPr>
              <a:t>, используя комплекс различных средств разведки, обнаруживает и опознает объекты по присущим им характерным признакам. Такие признаки называются </a:t>
            </a:r>
            <a:r>
              <a:rPr lang="ru-RU" sz="2400" b="1" i="1" dirty="0">
                <a:latin typeface="Times New Roman" pitchFamily="18" charset="0"/>
                <a:cs typeface="Times New Roman" pitchFamily="18" charset="0"/>
              </a:rPr>
              <a:t>демаскирующими признаками (ДП).</a:t>
            </a:r>
          </a:p>
          <a:p>
            <a:r>
              <a:rPr lang="ru-RU" sz="2400" dirty="0" smtClean="0">
                <a:latin typeface="Times New Roman" pitchFamily="18" charset="0"/>
                <a:cs typeface="Times New Roman" pitchFamily="18" charset="0"/>
              </a:rPr>
              <a:t>     Сущность </a:t>
            </a:r>
            <a:r>
              <a:rPr lang="ru-RU" sz="2400" dirty="0">
                <a:latin typeface="Times New Roman" pitchFamily="18" charset="0"/>
                <a:cs typeface="Times New Roman" pitchFamily="18" charset="0"/>
              </a:rPr>
              <a:t>маскировки состоит в том, чтобы при скрытии объектов устранить или ослабить, а при создании ложных объектов − воспроизвести их основные демаскирующие признаки.</a:t>
            </a:r>
          </a:p>
          <a:p>
            <a:r>
              <a:rPr lang="ru-RU" sz="2400" dirty="0" smtClean="0">
                <a:latin typeface="Times New Roman" pitchFamily="18" charset="0"/>
                <a:cs typeface="Times New Roman" pitchFamily="18" charset="0"/>
              </a:rPr>
              <a:t>     Поэтому</a:t>
            </a:r>
            <a:r>
              <a:rPr lang="ru-RU" sz="2400" dirty="0">
                <a:latin typeface="Times New Roman" pitchFamily="18" charset="0"/>
                <a:cs typeface="Times New Roman" pitchFamily="18" charset="0"/>
              </a:rPr>
              <a:t>, прежде чем приступить к маскировке какого-либо объекта, необходимо оценить обстановку и выявить его демаскирующие признаки.</a:t>
            </a:r>
          </a:p>
        </p:txBody>
      </p:sp>
      <p:sp>
        <p:nvSpPr>
          <p:cNvPr id="4" name="Прямоугольник 3"/>
          <p:cNvSpPr/>
          <p:nvPr/>
        </p:nvSpPr>
        <p:spPr>
          <a:xfrm>
            <a:off x="2535064" y="1556792"/>
            <a:ext cx="4013471" cy="461665"/>
          </a:xfrm>
          <a:prstGeom prst="rect">
            <a:avLst/>
          </a:prstGeom>
          <a:ln w="57150">
            <a:solidFill>
              <a:srgbClr val="002060"/>
            </a:solidFill>
          </a:ln>
        </p:spPr>
        <p:style>
          <a:lnRef idx="0">
            <a:schemeClr val="accent3"/>
          </a:lnRef>
          <a:fillRef idx="3">
            <a:schemeClr val="accent3"/>
          </a:fillRef>
          <a:effectRef idx="3">
            <a:schemeClr val="accent3"/>
          </a:effectRef>
          <a:fontRef idx="minor">
            <a:schemeClr val="lt1"/>
          </a:fontRef>
        </p:style>
        <p:txBody>
          <a:bodyPr wrap="none">
            <a:spAutoFit/>
          </a:bodyPr>
          <a:lstStyle/>
          <a:p>
            <a:r>
              <a:rPr lang="ru-RU" sz="2400" b="1" dirty="0">
                <a:solidFill>
                  <a:prstClr val="black"/>
                </a:solidFill>
                <a:latin typeface="Times New Roman" pitchFamily="18" charset="0"/>
                <a:cs typeface="Times New Roman" pitchFamily="18" charset="0"/>
              </a:rPr>
              <a:t>Д</a:t>
            </a:r>
            <a:r>
              <a:rPr lang="ru-RU" sz="2400" b="1" dirty="0" smtClean="0">
                <a:solidFill>
                  <a:prstClr val="black"/>
                </a:solidFill>
                <a:latin typeface="Times New Roman" pitchFamily="18" charset="0"/>
                <a:cs typeface="Times New Roman" pitchFamily="18" charset="0"/>
              </a:rPr>
              <a:t>емаскирующие </a:t>
            </a:r>
            <a:r>
              <a:rPr lang="ru-RU" sz="2400" b="1" dirty="0">
                <a:solidFill>
                  <a:prstClr val="black"/>
                </a:solidFill>
                <a:latin typeface="Times New Roman" pitchFamily="18" charset="0"/>
                <a:cs typeface="Times New Roman" pitchFamily="18" charset="0"/>
              </a:rPr>
              <a:t>признаки.</a:t>
            </a:r>
            <a:endParaRPr lang="ru-RU" b="1" dirty="0"/>
          </a:p>
        </p:txBody>
      </p:sp>
    </p:spTree>
    <p:extLst>
      <p:ext uri="{BB962C8B-B14F-4D97-AF65-F5344CB8AC3E}">
        <p14:creationId xmlns:p14="http://schemas.microsoft.com/office/powerpoint/2010/main" val="3342106437"/>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16632"/>
            <a:ext cx="8856984" cy="526297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ru-RU" sz="2400" b="1" i="1" u="sng" dirty="0">
                <a:effectLst>
                  <a:outerShdw blurRad="38100" dist="38100" dir="2700000" algn="tl">
                    <a:srgbClr val="000000">
                      <a:alpha val="43137"/>
                    </a:srgbClr>
                  </a:outerShdw>
                </a:effectLst>
                <a:latin typeface="Times New Roman" pitchFamily="18" charset="0"/>
                <a:cs typeface="Times New Roman" pitchFamily="18" charset="0"/>
              </a:rPr>
              <a:t>К основным ДП объектов относятся:</a:t>
            </a:r>
          </a:p>
          <a:p>
            <a:r>
              <a:rPr lang="ru-RU" sz="2400" dirty="0">
                <a:latin typeface="Times New Roman" pitchFamily="18" charset="0"/>
                <a:cs typeface="Times New Roman" pitchFamily="18" charset="0"/>
              </a:rPr>
              <a:t>1) форма и размеры;</a:t>
            </a:r>
          </a:p>
          <a:p>
            <a:r>
              <a:rPr lang="ru-RU" sz="2400" dirty="0">
                <a:latin typeface="Times New Roman" pitchFamily="18" charset="0"/>
                <a:cs typeface="Times New Roman" pitchFamily="18" charset="0"/>
              </a:rPr>
              <a:t>2) яркость и цвет поверхности;</a:t>
            </a:r>
          </a:p>
          <a:p>
            <a:r>
              <a:rPr lang="ru-RU" sz="2400" dirty="0">
                <a:latin typeface="Times New Roman" pitchFamily="18" charset="0"/>
                <a:cs typeface="Times New Roman" pitchFamily="18" charset="0"/>
              </a:rPr>
              <a:t>3) тени, падающие от объектов на окружающую поверхность;</a:t>
            </a:r>
          </a:p>
          <a:p>
            <a:r>
              <a:rPr lang="ru-RU" sz="2400" dirty="0">
                <a:latin typeface="Times New Roman" pitchFamily="18" charset="0"/>
                <a:cs typeface="Times New Roman" pitchFamily="18" charset="0"/>
              </a:rPr>
              <a:t>4) отблески от стёкол и металла;</a:t>
            </a:r>
          </a:p>
          <a:p>
            <a:r>
              <a:rPr lang="ru-RU" sz="2400" dirty="0">
                <a:latin typeface="Times New Roman" pitchFamily="18" charset="0"/>
                <a:cs typeface="Times New Roman" pitchFamily="18" charset="0"/>
              </a:rPr>
              <a:t>5) отражённые радиоволны, инфракрасные и другие излучения;</a:t>
            </a:r>
          </a:p>
          <a:p>
            <a:r>
              <a:rPr lang="ru-RU" sz="2400" dirty="0">
                <a:latin typeface="Times New Roman" pitchFamily="18" charset="0"/>
                <a:cs typeface="Times New Roman" pitchFamily="18" charset="0"/>
              </a:rPr>
              <a:t>6) количество и взаимное расположение одиночных объектов в составе группового объекта;</a:t>
            </a:r>
          </a:p>
          <a:p>
            <a:r>
              <a:rPr lang="ru-RU" sz="2400" dirty="0">
                <a:latin typeface="Times New Roman" pitchFamily="18" charset="0"/>
                <a:cs typeface="Times New Roman" pitchFamily="18" charset="0"/>
              </a:rPr>
              <a:t>7) движение, звуки, вспышки, пыль, выброшенный грунт, вытоптанные места, </a:t>
            </a:r>
            <a:r>
              <a:rPr lang="ru-RU" sz="2400" dirty="0" err="1">
                <a:latin typeface="Times New Roman" pitchFamily="18" charset="0"/>
                <a:cs typeface="Times New Roman" pitchFamily="18" charset="0"/>
              </a:rPr>
              <a:t>задульные</a:t>
            </a:r>
            <a:r>
              <a:rPr lang="ru-RU" sz="2400" dirty="0">
                <a:latin typeface="Times New Roman" pitchFamily="18" charset="0"/>
                <a:cs typeface="Times New Roman" pitchFamily="18" charset="0"/>
              </a:rPr>
              <a:t> конусы, следы от движения машин, а также радиопередачи и другие признаки деятельности войск;</a:t>
            </a:r>
          </a:p>
          <a:p>
            <a:r>
              <a:rPr lang="ru-RU" sz="2400" dirty="0">
                <a:latin typeface="Times New Roman" pitchFamily="18" charset="0"/>
                <a:cs typeface="Times New Roman" pitchFamily="18" charset="0"/>
              </a:rPr>
              <a:t>8) расположение относительно других объектов, переднего края или государственной границы.</a:t>
            </a:r>
          </a:p>
        </p:txBody>
      </p:sp>
      <p:sp>
        <p:nvSpPr>
          <p:cNvPr id="3" name="Прямоугольник 2"/>
          <p:cNvSpPr/>
          <p:nvPr/>
        </p:nvSpPr>
        <p:spPr>
          <a:xfrm>
            <a:off x="251520" y="5537727"/>
            <a:ext cx="8712968"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ru-RU" sz="2400" b="1" i="1" dirty="0">
                <a:effectLst>
                  <a:outerShdw blurRad="38100" dist="38100" dir="2700000" algn="tl">
                    <a:srgbClr val="000000">
                      <a:alpha val="43137"/>
                    </a:srgbClr>
                  </a:outerShdw>
                </a:effectLst>
                <a:latin typeface="Times New Roman" pitchFamily="18" charset="0"/>
                <a:cs typeface="Times New Roman" pitchFamily="18" charset="0"/>
              </a:rPr>
              <a:t>При определении организационных и инженерных мероприятий по маскировке необходимо учитывать местность и умело использовать её в интересах маскировки.</a:t>
            </a:r>
          </a:p>
        </p:txBody>
      </p:sp>
    </p:spTree>
    <p:extLst>
      <p:ext uri="{BB962C8B-B14F-4D97-AF65-F5344CB8AC3E}">
        <p14:creationId xmlns:p14="http://schemas.microsoft.com/office/powerpoint/2010/main" val="3592330975"/>
      </p:ext>
    </p:extLst>
  </p:cSld>
  <p:clrMapOvr>
    <a:masterClrMapping/>
  </p:clrMapOvr>
  <p:transition spd="med">
    <p:wedg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9" y="0"/>
            <a:ext cx="9154799" cy="686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79512" y="260648"/>
            <a:ext cx="8712968"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b="1" dirty="0">
                <a:latin typeface="Times New Roman" pitchFamily="18" charset="0"/>
                <a:cs typeface="Times New Roman" pitchFamily="18" charset="0"/>
              </a:rPr>
              <a:t>Для выполнения инженерных мероприятий маскировки войска применяют табельные средства маскировки, расходные и местные материалы</a:t>
            </a:r>
            <a:r>
              <a:rPr lang="ru-RU" sz="2400" dirty="0">
                <a:latin typeface="Times New Roman" pitchFamily="18" charset="0"/>
                <a:cs typeface="Times New Roman" pitchFamily="18" charset="0"/>
              </a:rPr>
              <a:t>.</a:t>
            </a:r>
          </a:p>
        </p:txBody>
      </p:sp>
      <p:sp>
        <p:nvSpPr>
          <p:cNvPr id="3" name="Прямоугольник 2"/>
          <p:cNvSpPr/>
          <p:nvPr/>
        </p:nvSpPr>
        <p:spPr>
          <a:xfrm>
            <a:off x="179512" y="1909555"/>
            <a:ext cx="8712968" cy="304698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ru-RU" sz="2400" b="1" i="1" dirty="0">
                <a:solidFill>
                  <a:srgbClr val="000000"/>
                </a:solidFill>
                <a:latin typeface="Times New Roman" pitchFamily="18" charset="0"/>
                <a:cs typeface="Times New Roman" pitchFamily="18" charset="0"/>
              </a:rPr>
              <a:t>К табельным средствам маскировки относятся: </a:t>
            </a:r>
            <a:endParaRPr lang="ru-RU" sz="2400" b="1" dirty="0">
              <a:solidFill>
                <a:srgbClr val="000000"/>
              </a:solidFill>
              <a:latin typeface="Times New Roman" pitchFamily="18" charset="0"/>
              <a:cs typeface="Times New Roman" pitchFamily="18" charset="0"/>
            </a:endParaRPr>
          </a:p>
          <a:p>
            <a:pPr algn="just"/>
            <a:r>
              <a:rPr lang="ru-RU" sz="2400" b="1" dirty="0">
                <a:solidFill>
                  <a:srgbClr val="000000"/>
                </a:solidFill>
                <a:latin typeface="Times New Roman" pitchFamily="18" charset="0"/>
                <a:cs typeface="Times New Roman" pitchFamily="18" charset="0"/>
              </a:rPr>
              <a:t>1) средства индивидуальной маскировки личного состава; </a:t>
            </a:r>
          </a:p>
          <a:p>
            <a:pPr algn="just"/>
            <a:r>
              <a:rPr lang="ru-RU" sz="2400" b="1" dirty="0">
                <a:solidFill>
                  <a:srgbClr val="000000"/>
                </a:solidFill>
                <a:latin typeface="Times New Roman" pitchFamily="18" charset="0"/>
                <a:cs typeface="Times New Roman" pitchFamily="18" charset="0"/>
              </a:rPr>
              <a:t>2) маскировочные комплекты и маски; </a:t>
            </a:r>
          </a:p>
          <a:p>
            <a:pPr algn="just"/>
            <a:r>
              <a:rPr lang="ru-RU" sz="2400" b="1" dirty="0">
                <a:solidFill>
                  <a:srgbClr val="000000"/>
                </a:solidFill>
                <a:latin typeface="Times New Roman" pitchFamily="18" charset="0"/>
                <a:cs typeface="Times New Roman" pitchFamily="18" charset="0"/>
              </a:rPr>
              <a:t>3) макеты военной техники и имитаторы; </a:t>
            </a:r>
          </a:p>
          <a:p>
            <a:pPr algn="just"/>
            <a:r>
              <a:rPr lang="ru-RU" sz="2400" b="1" dirty="0">
                <a:solidFill>
                  <a:srgbClr val="000000"/>
                </a:solidFill>
                <a:latin typeface="Times New Roman" pitchFamily="18" charset="0"/>
                <a:cs typeface="Times New Roman" pitchFamily="18" charset="0"/>
              </a:rPr>
              <a:t>4) радиолокационные уголковые отражатели; </a:t>
            </a:r>
          </a:p>
          <a:p>
            <a:pPr algn="just"/>
            <a:r>
              <a:rPr lang="ru-RU" sz="2400" b="1" dirty="0">
                <a:solidFill>
                  <a:srgbClr val="000000"/>
                </a:solidFill>
                <a:latin typeface="Times New Roman" pitchFamily="18" charset="0"/>
                <a:cs typeface="Times New Roman" pitchFamily="18" charset="0"/>
              </a:rPr>
              <a:t>5) светомаскировочные устройства; </a:t>
            </a:r>
            <a:r>
              <a:rPr lang="ru-RU" sz="2400" b="1" dirty="0" smtClean="0">
                <a:latin typeface="Times New Roman" pitchFamily="18" charset="0"/>
                <a:cs typeface="Times New Roman" pitchFamily="18" charset="0"/>
              </a:rPr>
              <a:t> </a:t>
            </a:r>
            <a:endParaRPr lang="ru-RU" sz="2400" b="1" dirty="0">
              <a:latin typeface="Times New Roman" pitchFamily="18" charset="0"/>
              <a:cs typeface="Times New Roman" pitchFamily="18" charset="0"/>
            </a:endParaRPr>
          </a:p>
          <a:p>
            <a:pPr algn="just"/>
            <a:r>
              <a:rPr lang="ru-RU" sz="2400" b="1" dirty="0">
                <a:latin typeface="Times New Roman" pitchFamily="18" charset="0"/>
                <a:cs typeface="Times New Roman" pitchFamily="18" charset="0"/>
              </a:rPr>
              <a:t>6) специальные машины и оборудование (полевые окрасочные станции, звуковещательные станции). </a:t>
            </a:r>
          </a:p>
        </p:txBody>
      </p:sp>
      <p:sp>
        <p:nvSpPr>
          <p:cNvPr id="4" name="Прямоугольник 3"/>
          <p:cNvSpPr/>
          <p:nvPr/>
        </p:nvSpPr>
        <p:spPr>
          <a:xfrm>
            <a:off x="179512" y="5445224"/>
            <a:ext cx="8712968"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r>
              <a:rPr lang="ru-RU" sz="2400" b="1" dirty="0">
                <a:solidFill>
                  <a:prstClr val="black"/>
                </a:solidFill>
                <a:latin typeface="Times New Roman" pitchFamily="18" charset="0"/>
                <a:cs typeface="Times New Roman" pitchFamily="18" charset="0"/>
              </a:rPr>
              <a:t>Табельные маскировочные комплекты предназначены для создания оптических искусственных масок.</a:t>
            </a:r>
          </a:p>
        </p:txBody>
      </p:sp>
    </p:spTree>
    <p:extLst>
      <p:ext uri="{BB962C8B-B14F-4D97-AF65-F5344CB8AC3E}">
        <p14:creationId xmlns:p14="http://schemas.microsoft.com/office/powerpoint/2010/main" val="4107875767"/>
      </p:ext>
    </p:extLst>
  </p:cSld>
  <p:clrMapOvr>
    <a:masterClrMapping/>
  </p:clrMapOvr>
  <p:transition spd="med">
    <p:wedg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BEBA8EAE-BF5A-486C-A8C5-ECC9F3942E4B}">
                <a14:imgProps xmlns:a14="http://schemas.microsoft.com/office/drawing/2010/main">
                  <a14:imgLayer r:embed="rId3">
                    <a14:imgEffect>
                      <a14:sharpenSoften amount="-2000"/>
                    </a14:imgEffect>
                    <a14:imgEffect>
                      <a14:colorTemperature colorTemp="4692"/>
                    </a14:imgEffect>
                    <a14:imgEffect>
                      <a14:brightnessContrast bright="9000" contrast="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Подзаголовок 5"/>
          <p:cNvSpPr>
            <a:spLocks noGrp="1"/>
          </p:cNvSpPr>
          <p:nvPr>
            <p:ph type="subTitle" idx="1"/>
          </p:nvPr>
        </p:nvSpPr>
        <p:spPr>
          <a:xfrm>
            <a:off x="600075" y="1537766"/>
            <a:ext cx="7400925" cy="1241822"/>
          </a:xfrm>
        </p:spPr>
        <p:txBody>
          <a:bodyPr>
            <a:noAutofit/>
          </a:bodyPr>
          <a:lstStyle/>
          <a:p>
            <a:r>
              <a:rPr lang="ru-RU" sz="4500" b="1" dirty="0">
                <a:solidFill>
                  <a:srgbClr val="FF0000"/>
                </a:solidFill>
                <a:latin typeface="Times New Roman" panose="02020603050405020304" pitchFamily="18" charset="0"/>
                <a:cs typeface="Times New Roman" panose="02020603050405020304" pitchFamily="18" charset="0"/>
              </a:rPr>
              <a:t>Дисциплина </a:t>
            </a:r>
            <a:br>
              <a:rPr lang="ru-RU" sz="4500" b="1" dirty="0">
                <a:solidFill>
                  <a:srgbClr val="FF0000"/>
                </a:solidFill>
                <a:latin typeface="Times New Roman" panose="02020603050405020304" pitchFamily="18" charset="0"/>
                <a:cs typeface="Times New Roman" panose="02020603050405020304" pitchFamily="18" charset="0"/>
              </a:rPr>
            </a:br>
            <a:r>
              <a:rPr lang="ru-RU" sz="4500" b="1" dirty="0">
                <a:solidFill>
                  <a:srgbClr val="FF0000"/>
                </a:solidFill>
                <a:latin typeface="Times New Roman" panose="02020603050405020304" pitchFamily="18" charset="0"/>
                <a:cs typeface="Times New Roman" panose="02020603050405020304" pitchFamily="18" charset="0"/>
              </a:rPr>
              <a:t>«</a:t>
            </a:r>
            <a:r>
              <a:rPr lang="ru-RU" sz="4500" b="1" dirty="0" err="1">
                <a:solidFill>
                  <a:srgbClr val="FF0000"/>
                </a:solidFill>
                <a:latin typeface="Times New Roman" panose="02020603050405020304" pitchFamily="18" charset="0"/>
                <a:cs typeface="Times New Roman" panose="02020603050405020304" pitchFamily="18" charset="0"/>
              </a:rPr>
              <a:t>Общевоенная</a:t>
            </a:r>
            <a:r>
              <a:rPr lang="ru-RU" sz="4500" b="1" dirty="0">
                <a:solidFill>
                  <a:srgbClr val="FF0000"/>
                </a:solidFill>
                <a:latin typeface="Times New Roman" panose="02020603050405020304" pitchFamily="18" charset="0"/>
                <a:cs typeface="Times New Roman" panose="02020603050405020304" pitchFamily="18" charset="0"/>
              </a:rPr>
              <a:t> подготовка»</a:t>
            </a: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749" y="-31636"/>
            <a:ext cx="1022684" cy="880293"/>
          </a:xfrm>
          <a:prstGeom prst="rect">
            <a:avLst/>
          </a:prstGeom>
        </p:spPr>
      </p:pic>
      <p:sp>
        <p:nvSpPr>
          <p:cNvPr id="11" name="Овал 10"/>
          <p:cNvSpPr/>
          <p:nvPr/>
        </p:nvSpPr>
        <p:spPr>
          <a:xfrm>
            <a:off x="8360260" y="183260"/>
            <a:ext cx="544795" cy="460714"/>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700" dirty="0">
                <a:solidFill>
                  <a:schemeClr val="tx1"/>
                </a:solidFill>
              </a:rPr>
              <a:t>2</a:t>
            </a:r>
          </a:p>
        </p:txBody>
      </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75" y="0"/>
            <a:ext cx="1143000" cy="917411"/>
          </a:xfrm>
          <a:prstGeom prst="rect">
            <a:avLst/>
          </a:prstGeom>
        </p:spPr>
      </p:pic>
      <p:sp>
        <p:nvSpPr>
          <p:cNvPr id="14" name="Подзаголовок 5"/>
          <p:cNvSpPr txBox="1">
            <a:spLocks/>
          </p:cNvSpPr>
          <p:nvPr/>
        </p:nvSpPr>
        <p:spPr>
          <a:xfrm>
            <a:off x="1263316" y="3460104"/>
            <a:ext cx="6858000" cy="124182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sz="4500" b="1" dirty="0">
                <a:latin typeface="Times New Roman" panose="02020603050405020304" pitchFamily="18" charset="0"/>
                <a:cs typeface="Times New Roman" panose="02020603050405020304" pitchFamily="18" charset="0"/>
              </a:rPr>
              <a:t>Раздел 7:</a:t>
            </a:r>
          </a:p>
          <a:p>
            <a:r>
              <a:rPr lang="ru-RU" sz="4500" b="1" dirty="0">
                <a:latin typeface="Times New Roman" panose="02020603050405020304" pitchFamily="18" charset="0"/>
                <a:cs typeface="Times New Roman" panose="02020603050405020304" pitchFamily="18" charset="0"/>
              </a:rPr>
              <a:t>Военно-инженерная подготовка</a:t>
            </a:r>
          </a:p>
        </p:txBody>
      </p:sp>
    </p:spTree>
    <p:extLst>
      <p:ext uri="{BB962C8B-B14F-4D97-AF65-F5344CB8AC3E}">
        <p14:creationId xmlns:p14="http://schemas.microsoft.com/office/powerpoint/2010/main" val="475346076"/>
      </p:ext>
    </p:extLst>
  </p:cSld>
  <p:clrMapOvr>
    <a:masterClrMapping/>
  </p:clrMapOvr>
  <mc:AlternateContent xmlns:mc="http://schemas.openxmlformats.org/markup-compatibility/2006" xmlns:p14="http://schemas.microsoft.com/office/powerpoint/2010/main">
    <mc:Choice Requires="p14">
      <p:transition spd="slow" p14:dur="1500" advTm="6953">
        <p:split orient="vert"/>
      </p:transition>
    </mc:Choice>
    <mc:Fallback xmlns="">
      <p:transition spd="slow" advTm="6953">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9" y="22385"/>
            <a:ext cx="9160483" cy="687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58129" y="188640"/>
            <a:ext cx="8856984"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dirty="0" smtClean="0"/>
              <a:t>Масками </a:t>
            </a:r>
            <a:r>
              <a:rPr lang="ru-RU" sz="2400" dirty="0"/>
              <a:t>являются инженерные конструкции или местные предметы, используемые для скрытия от разведки противника войск и объектов или изменения их внешнего вида.</a:t>
            </a:r>
          </a:p>
        </p:txBody>
      </p:sp>
      <p:sp>
        <p:nvSpPr>
          <p:cNvPr id="3" name="Прямоугольник 2"/>
          <p:cNvSpPr/>
          <p:nvPr/>
        </p:nvSpPr>
        <p:spPr>
          <a:xfrm>
            <a:off x="179511" y="2060848"/>
            <a:ext cx="8856984"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dirty="0">
                <a:solidFill>
                  <a:srgbClr val="000000"/>
                </a:solidFill>
                <a:latin typeface="PT Serif"/>
              </a:rPr>
              <a:t> </a:t>
            </a:r>
            <a:r>
              <a:rPr lang="ru-RU" sz="2400" dirty="0" smtClean="0">
                <a:solidFill>
                  <a:srgbClr val="000000"/>
                </a:solidFill>
                <a:latin typeface="Times New Roman" pitchFamily="18" charset="0"/>
                <a:cs typeface="Times New Roman" pitchFamily="18" charset="0"/>
              </a:rPr>
              <a:t>Маскировочные </a:t>
            </a:r>
            <a:r>
              <a:rPr lang="ru-RU" sz="2400" dirty="0">
                <a:solidFill>
                  <a:srgbClr val="000000"/>
                </a:solidFill>
                <a:latin typeface="Times New Roman" pitchFamily="18" charset="0"/>
                <a:cs typeface="Times New Roman" pitchFamily="18" charset="0"/>
              </a:rPr>
              <a:t>комплекты – это всего лишь вспомогательные средства, которые призваны облегчить маскировку боевой техники и военных объектов в любой местности.</a:t>
            </a:r>
            <a:endParaRPr lang="ru-RU" sz="2400" dirty="0">
              <a:latin typeface="Times New Roman" pitchFamily="18" charset="0"/>
              <a:cs typeface="Times New Roman" pitchFamily="18" charset="0"/>
            </a:endParaRPr>
          </a:p>
        </p:txBody>
      </p:sp>
      <p:sp>
        <p:nvSpPr>
          <p:cNvPr id="4" name="Прямоугольник 3"/>
          <p:cNvSpPr/>
          <p:nvPr/>
        </p:nvSpPr>
        <p:spPr>
          <a:xfrm>
            <a:off x="156524" y="3788200"/>
            <a:ext cx="8835602"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dirty="0">
                <a:latin typeface="Times New Roman" pitchFamily="18" charset="0"/>
                <a:cs typeface="Times New Roman" pitchFamily="18" charset="0"/>
              </a:rPr>
              <a:t>Искусственными масками называются специальные инженерные конструкции, предназначенные для скрытия вооружения, техники и сооружений от средств разведки противника</a:t>
            </a:r>
            <a:r>
              <a:rPr lang="ru-RU" sz="2400" dirty="0" smtClean="0">
                <a:latin typeface="Times New Roman" pitchFamily="18" charset="0"/>
                <a:cs typeface="Times New Roman" pitchFamily="18" charset="0"/>
              </a:rPr>
              <a:t>.</a:t>
            </a:r>
            <a:endParaRPr lang="ru-RU" sz="2400" dirty="0">
              <a:latin typeface="Times New Roman" pitchFamily="18" charset="0"/>
              <a:cs typeface="Times New Roman" pitchFamily="18" charset="0"/>
            </a:endParaRPr>
          </a:p>
          <a:p>
            <a:r>
              <a:rPr lang="ru-RU" sz="2400" dirty="0">
                <a:latin typeface="Times New Roman" pitchFamily="18" charset="0"/>
                <a:cs typeface="Times New Roman" pitchFamily="18" charset="0"/>
              </a:rPr>
              <a:t>Искусственные маски поступают в войска в виде табельных маскировочных комплектов. Они бывают двух типов: тканевые (МКТ) и синтетические (МКС).</a:t>
            </a:r>
          </a:p>
        </p:txBody>
      </p:sp>
    </p:spTree>
    <p:extLst>
      <p:ext uri="{BB962C8B-B14F-4D97-AF65-F5344CB8AC3E}">
        <p14:creationId xmlns:p14="http://schemas.microsoft.com/office/powerpoint/2010/main" val="154420265"/>
      </p:ext>
    </p:extLst>
  </p:cSld>
  <p:clrMapOvr>
    <a:masterClrMapping/>
  </p:clrMapOvr>
  <p:transition spd="med">
    <p:wedg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9669"/>
            <a:ext cx="8961688" cy="6559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107504" y="3661383"/>
            <a:ext cx="8961688" cy="304698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ru-RU" sz="2400" b="1" dirty="0" smtClean="0">
                <a:effectLst>
                  <a:outerShdw blurRad="38100" dist="38100" dir="2700000" algn="tl">
                    <a:srgbClr val="000000">
                      <a:alpha val="43137"/>
                    </a:srgbClr>
                  </a:outerShdw>
                </a:effectLst>
                <a:latin typeface="Times New Roman" pitchFamily="18" charset="0"/>
                <a:cs typeface="Times New Roman" pitchFamily="18" charset="0"/>
              </a:rPr>
              <a:t>Технические </a:t>
            </a:r>
            <a:r>
              <a:rPr lang="ru-RU" sz="2400" b="1" dirty="0">
                <a:effectLst>
                  <a:outerShdw blurRad="38100" dist="38100" dir="2700000" algn="tl">
                    <a:srgbClr val="000000">
                      <a:alpha val="43137"/>
                    </a:srgbClr>
                  </a:outerShdw>
                </a:effectLst>
                <a:latin typeface="Times New Roman" pitchFamily="18" charset="0"/>
                <a:cs typeface="Times New Roman" pitchFamily="18" charset="0"/>
              </a:rPr>
              <a:t>особенности</a:t>
            </a:r>
            <a:r>
              <a:rPr lang="ru-RU" sz="2400" b="1" dirty="0" smtClean="0">
                <a:effectLst>
                  <a:outerShdw blurRad="38100" dist="38100" dir="2700000" algn="tl">
                    <a:srgbClr val="000000">
                      <a:alpha val="43137"/>
                    </a:srgbClr>
                  </a:outerShdw>
                </a:effectLst>
                <a:latin typeface="Times New Roman" pitchFamily="18" charset="0"/>
                <a:cs typeface="Times New Roman" pitchFamily="18" charset="0"/>
              </a:rPr>
              <a:t>.</a:t>
            </a:r>
            <a:endParaRPr lang="ru-RU" sz="2400" b="1" dirty="0">
              <a:effectLst>
                <a:outerShdw blurRad="38100" dist="38100" dir="2700000" algn="tl">
                  <a:srgbClr val="000000">
                    <a:alpha val="43137"/>
                  </a:srgbClr>
                </a:outerShdw>
              </a:effectLst>
              <a:latin typeface="Times New Roman" pitchFamily="18" charset="0"/>
              <a:cs typeface="Times New Roman" pitchFamily="18" charset="0"/>
            </a:endParaRPr>
          </a:p>
          <a:p>
            <a:r>
              <a:rPr lang="ru-RU" sz="2400" dirty="0">
                <a:latin typeface="Times New Roman" pitchFamily="18" charset="0"/>
                <a:cs typeface="Times New Roman" pitchFamily="18" charset="0"/>
              </a:rPr>
              <a:t>Все маскировочные покрытия МКТ имеют одинаковые размеры 12х18 м и включают в себя 12 стандартных элементов размером 3х6 м, соединенных между собой </a:t>
            </a:r>
            <a:r>
              <a:rPr lang="ru-RU" sz="2400" dirty="0" err="1">
                <a:latin typeface="Times New Roman" pitchFamily="18" charset="0"/>
                <a:cs typeface="Times New Roman" pitchFamily="18" charset="0"/>
              </a:rPr>
              <a:t>быстрораспускающимися</a:t>
            </a:r>
            <a:r>
              <a:rPr lang="ru-RU" sz="2400" dirty="0">
                <a:latin typeface="Times New Roman" pitchFamily="18" charset="0"/>
                <a:cs typeface="Times New Roman" pitchFamily="18" charset="0"/>
              </a:rPr>
              <a:t> швами с помощью сшивных шнуров. Каждый стандартный элемент состоит из капроновой сетевой основы, окантованной по периметру капроновым шнуром. В комплект входят сшивные шнуры, металлические приколы и упаковочный чехол.</a:t>
            </a:r>
          </a:p>
        </p:txBody>
      </p:sp>
      <p:sp>
        <p:nvSpPr>
          <p:cNvPr id="4" name="Прямоугольник 3"/>
          <p:cNvSpPr/>
          <p:nvPr/>
        </p:nvSpPr>
        <p:spPr>
          <a:xfrm>
            <a:off x="107504" y="109669"/>
            <a:ext cx="8961688" cy="34163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ru-RU" sz="24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Маскировочные комплекты типа МКТ:</a:t>
            </a:r>
          </a:p>
          <a:p>
            <a:pPr lvl="0"/>
            <a:r>
              <a:rPr lang="ru-RU" sz="2400" dirty="0">
                <a:solidFill>
                  <a:prstClr val="black"/>
                </a:solidFill>
                <a:latin typeface="Times New Roman" pitchFamily="18" charset="0"/>
                <a:cs typeface="Times New Roman" pitchFamily="18" charset="0"/>
              </a:rPr>
              <a:t>- МКТ-Л - летний из сетчатой ткани для маскировки техники на растительных фонах и обнаженных грунтах;</a:t>
            </a:r>
          </a:p>
          <a:p>
            <a:pPr lvl="0"/>
            <a:r>
              <a:rPr lang="ru-RU" sz="2400" dirty="0">
                <a:solidFill>
                  <a:prstClr val="black"/>
                </a:solidFill>
                <a:latin typeface="Times New Roman" pitchFamily="18" charset="0"/>
                <a:cs typeface="Times New Roman" pitchFamily="18" charset="0"/>
              </a:rPr>
              <a:t>- МКТ-С - зимний из отбеленной сетчатой ткани для маскировки техники на снежных фонах;</a:t>
            </a:r>
          </a:p>
          <a:p>
            <a:pPr lvl="0"/>
            <a:r>
              <a:rPr lang="ru-RU" sz="2400" dirty="0">
                <a:solidFill>
                  <a:prstClr val="black"/>
                </a:solidFill>
                <a:latin typeface="Times New Roman" pitchFamily="18" charset="0"/>
                <a:cs typeface="Times New Roman" pitchFamily="18" charset="0"/>
              </a:rPr>
              <a:t>- МКТ-Т - маскировочный комплект тканевый транспарантный летний из хлопчатобумажной сети с </a:t>
            </a:r>
            <a:r>
              <a:rPr lang="ru-RU" sz="2400" dirty="0" err="1">
                <a:solidFill>
                  <a:prstClr val="black"/>
                </a:solidFill>
                <a:latin typeface="Times New Roman" pitchFamily="18" charset="0"/>
                <a:cs typeface="Times New Roman" pitchFamily="18" charset="0"/>
              </a:rPr>
              <a:t>ячеёй</a:t>
            </a:r>
            <a:r>
              <a:rPr lang="ru-RU" sz="2400" dirty="0">
                <a:solidFill>
                  <a:prstClr val="black"/>
                </a:solidFill>
                <a:latin typeface="Times New Roman" pitchFamily="18" charset="0"/>
                <a:cs typeface="Times New Roman" pitchFamily="18" charset="0"/>
              </a:rPr>
              <a:t> 50х50 мм с заполнением из кусков ткани и лент для маскировки техники на растительных фонах.</a:t>
            </a:r>
          </a:p>
        </p:txBody>
      </p:sp>
    </p:spTree>
    <p:extLst>
      <p:ext uri="{BB962C8B-B14F-4D97-AF65-F5344CB8AC3E}">
        <p14:creationId xmlns:p14="http://schemas.microsoft.com/office/powerpoint/2010/main" val="3173704921"/>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 y="635682"/>
            <a:ext cx="9144908" cy="6210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51520" y="116632"/>
            <a:ext cx="8640960" cy="369332"/>
          </a:xfrm>
          <a:prstGeom prst="rect">
            <a:avLst/>
          </a:prstGeom>
        </p:spPr>
        <p:txBody>
          <a:bodyPr wrap="square">
            <a:spAutoFit/>
          </a:bodyPr>
          <a:lstStyle/>
          <a:p>
            <a:pPr algn="ctr"/>
            <a:r>
              <a:rPr lang="ru-RU" b="1" dirty="0"/>
              <a:t>ПЛОСКОСТНЫЕ ОПТИЧЕСКИЕ МАСКИРОВОЧНЫЕ КОМПЛЕКТЫ</a:t>
            </a:r>
          </a:p>
        </p:txBody>
      </p:sp>
      <p:sp>
        <p:nvSpPr>
          <p:cNvPr id="3" name="Прямоугольник 2"/>
          <p:cNvSpPr/>
          <p:nvPr/>
        </p:nvSpPr>
        <p:spPr>
          <a:xfrm>
            <a:off x="2677090" y="6165304"/>
            <a:ext cx="4985660"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dirty="0"/>
              <a:t>МКТ-2Л для растительных фонах</a:t>
            </a:r>
          </a:p>
        </p:txBody>
      </p:sp>
    </p:spTree>
    <p:extLst>
      <p:ext uri="{BB962C8B-B14F-4D97-AF65-F5344CB8AC3E}">
        <p14:creationId xmlns:p14="http://schemas.microsoft.com/office/powerpoint/2010/main" val="2285922916"/>
      </p:ext>
    </p:extLst>
  </p:cSld>
  <p:clrMapOvr>
    <a:masterClrMapping/>
  </p:clrMapOvr>
  <p:transition spd="med">
    <p:wedg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721700" y="5733256"/>
            <a:ext cx="5700600"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dirty="0"/>
              <a:t>МКТ-2П для пустынно-степных фонах</a:t>
            </a:r>
          </a:p>
        </p:txBody>
      </p:sp>
    </p:spTree>
    <p:extLst>
      <p:ext uri="{BB962C8B-B14F-4D97-AF65-F5344CB8AC3E}">
        <p14:creationId xmlns:p14="http://schemas.microsoft.com/office/powerpoint/2010/main" val="2666798022"/>
      </p:ext>
    </p:extLst>
  </p:cSld>
  <p:clrMapOvr>
    <a:masterClrMapping/>
  </p:clrMapOvr>
  <p:transition spd="med">
    <p:wedg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8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947997" y="5013176"/>
            <a:ext cx="4264309"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dirty="0"/>
              <a:t>МКТ-2С для снежных фонах</a:t>
            </a:r>
          </a:p>
        </p:txBody>
      </p:sp>
      <p:sp>
        <p:nvSpPr>
          <p:cNvPr id="3" name="Прямоугольник 2"/>
          <p:cNvSpPr/>
          <p:nvPr/>
        </p:nvSpPr>
        <p:spPr>
          <a:xfrm>
            <a:off x="6468" y="5657671"/>
            <a:ext cx="91440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dirty="0"/>
              <a:t>В сетевую основу (МКТ-2Л, МКТ-2П и МКТ-2С) в соответствии с рисунком деформирующего окрашивания вплетены полосы из окрашенной и матированной полиэтиленовой пленки.</a:t>
            </a:r>
          </a:p>
        </p:txBody>
      </p:sp>
    </p:spTree>
    <p:extLst>
      <p:ext uri="{BB962C8B-B14F-4D97-AF65-F5344CB8AC3E}">
        <p14:creationId xmlns:p14="http://schemas.microsoft.com/office/powerpoint/2010/main" val="2838499202"/>
      </p:ext>
    </p:extLst>
  </p:cSld>
  <p:clrMapOvr>
    <a:masterClrMapping/>
  </p:clrMapOvr>
  <p:transition spd="med">
    <p:wedg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73"/>
            <a:ext cx="9143786" cy="624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07504" y="141866"/>
            <a:ext cx="8856984"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ru-RU" sz="2400" b="1" dirty="0"/>
              <a:t>ОПТИЧЕСКИЙ МАСКИРОВОЧНЫЙ </a:t>
            </a:r>
            <a:r>
              <a:rPr lang="ru-RU" sz="2400" b="1" dirty="0" smtClean="0"/>
              <a:t>КОМПЛЕКТ</a:t>
            </a:r>
          </a:p>
          <a:p>
            <a:pPr algn="ctr"/>
            <a:r>
              <a:rPr lang="ru-RU" sz="2400" b="1" dirty="0" smtClean="0"/>
              <a:t> </a:t>
            </a:r>
            <a:r>
              <a:rPr lang="ru-RU" sz="2400" b="1" dirty="0"/>
              <a:t>С ОБЪЕМНОЙ СТРУКТУРОЙ</a:t>
            </a:r>
          </a:p>
        </p:txBody>
      </p:sp>
      <p:sp>
        <p:nvSpPr>
          <p:cNvPr id="3" name="Прямоугольник 2"/>
          <p:cNvSpPr/>
          <p:nvPr/>
        </p:nvSpPr>
        <p:spPr>
          <a:xfrm>
            <a:off x="107504" y="5633227"/>
            <a:ext cx="8856984"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dirty="0"/>
              <a:t>В сетевую основу (МКТ-3Л) в соответствии с рисунком деформирующего окрашивания вплетены гирлянды из окрашенной и матированной полиэтиленовой пленки.</a:t>
            </a:r>
          </a:p>
        </p:txBody>
      </p:sp>
      <p:sp>
        <p:nvSpPr>
          <p:cNvPr id="4" name="Прямоугольник 3"/>
          <p:cNvSpPr/>
          <p:nvPr/>
        </p:nvSpPr>
        <p:spPr>
          <a:xfrm>
            <a:off x="1537248" y="1412776"/>
            <a:ext cx="6069290"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dirty="0"/>
              <a:t>МКТ-3Л для летних растительных фонов</a:t>
            </a:r>
          </a:p>
        </p:txBody>
      </p:sp>
    </p:spTree>
    <p:extLst>
      <p:ext uri="{BB962C8B-B14F-4D97-AF65-F5344CB8AC3E}">
        <p14:creationId xmlns:p14="http://schemas.microsoft.com/office/powerpoint/2010/main" val="617428978"/>
      </p:ext>
    </p:extLst>
  </p:cSld>
  <p:clrMapOvr>
    <a:masterClrMapping/>
  </p:clrMapOvr>
  <p:transition spd="med">
    <p:wedg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17" y="983428"/>
            <a:ext cx="9076805" cy="58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23528" y="188640"/>
            <a:ext cx="8568952"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ru-RU" b="1" dirty="0">
                <a:effectLst>
                  <a:outerShdw blurRad="38100" dist="38100" dir="2700000" algn="tl">
                    <a:srgbClr val="000000">
                      <a:alpha val="43137"/>
                    </a:srgbClr>
                  </a:outerShdw>
                </a:effectLst>
              </a:rPr>
              <a:t>КОМПЛЕКСНЫЕ (ОПТИЧЕСКИЕ И РАДИОЛОКАЦИОННЫЕ) ПЛОСКОСТНЫЕ МАСКИРОВОЧНЫЕ КОМПЛЕКТЫ</a:t>
            </a:r>
          </a:p>
        </p:txBody>
      </p:sp>
      <p:sp>
        <p:nvSpPr>
          <p:cNvPr id="3" name="Прямоугольник 2"/>
          <p:cNvSpPr/>
          <p:nvPr/>
        </p:nvSpPr>
        <p:spPr>
          <a:xfrm>
            <a:off x="1912394" y="6021288"/>
            <a:ext cx="5391219"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b="1" dirty="0"/>
              <a:t>МКТ-4Л для растительных фонов</a:t>
            </a:r>
          </a:p>
        </p:txBody>
      </p:sp>
    </p:spTree>
    <p:extLst>
      <p:ext uri="{BB962C8B-B14F-4D97-AF65-F5344CB8AC3E}">
        <p14:creationId xmlns:p14="http://schemas.microsoft.com/office/powerpoint/2010/main" val="3510923778"/>
      </p:ext>
    </p:extLst>
  </p:cSld>
  <p:clrMapOvr>
    <a:masterClrMapping/>
  </p:clrMapOvr>
  <p:transition spd="med">
    <p:wedg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28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482853" y="188639"/>
            <a:ext cx="6178294"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b="1" dirty="0">
                <a:effectLst>
                  <a:outerShdw blurRad="38100" dist="38100" dir="2700000" algn="tl">
                    <a:srgbClr val="000000">
                      <a:alpha val="43137"/>
                    </a:srgbClr>
                  </a:outerShdw>
                </a:effectLst>
              </a:rPr>
              <a:t>МКТ-4П для пустынно-степных фонов</a:t>
            </a:r>
          </a:p>
        </p:txBody>
      </p:sp>
      <p:sp>
        <p:nvSpPr>
          <p:cNvPr id="3" name="Прямоугольник 2"/>
          <p:cNvSpPr/>
          <p:nvPr/>
        </p:nvSpPr>
        <p:spPr>
          <a:xfrm>
            <a:off x="0" y="5646971"/>
            <a:ext cx="91440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dirty="0">
                <a:effectLst>
                  <a:outerShdw blurRad="38100" dist="38100" dir="2700000" algn="tl">
                    <a:srgbClr val="000000">
                      <a:alpha val="43137"/>
                    </a:srgbClr>
                  </a:outerShdw>
                </a:effectLst>
              </a:rPr>
              <a:t>В сетевую основу (МКТ-4Л и МКТ-4П) в соответствии с рисунком деформирующего окрашивания вплетены ленты из трехслойного электропроводящего материала.</a:t>
            </a:r>
          </a:p>
        </p:txBody>
      </p:sp>
    </p:spTree>
    <p:extLst>
      <p:ext uri="{BB962C8B-B14F-4D97-AF65-F5344CB8AC3E}">
        <p14:creationId xmlns:p14="http://schemas.microsoft.com/office/powerpoint/2010/main" val="1168393328"/>
      </p:ext>
    </p:extLst>
  </p:cSld>
  <p:clrMapOvr>
    <a:masterClrMapping/>
  </p:clrMapOvr>
  <p:transition spd="med">
    <p:wedg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79512" y="116632"/>
            <a:ext cx="885698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ru-RU" b="1" dirty="0">
                <a:effectLst>
                  <a:outerShdw blurRad="38100" dist="38100" dir="2700000" algn="tl">
                    <a:srgbClr val="000000">
                      <a:alpha val="43137"/>
                    </a:srgbClr>
                  </a:outerShdw>
                </a:effectLst>
              </a:rPr>
              <a:t>КОМПЛЕКСНЫЙ (ОПТИЧЕСКИЙ И РАДИОЛОКАЦИОННЫЙ) МАСКИРОВОЧНЫЙ КОМПЛЕКТ С ОБЪЕМНОЙ СТРУКТУРОЙ</a:t>
            </a:r>
          </a:p>
        </p:txBody>
      </p:sp>
      <p:sp>
        <p:nvSpPr>
          <p:cNvPr id="3" name="Прямоугольник 2"/>
          <p:cNvSpPr/>
          <p:nvPr/>
        </p:nvSpPr>
        <p:spPr>
          <a:xfrm>
            <a:off x="2108762" y="980728"/>
            <a:ext cx="4998484"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dirty="0"/>
              <a:t>МКТ-5Л для растительных фонов</a:t>
            </a:r>
          </a:p>
        </p:txBody>
      </p:sp>
      <p:sp>
        <p:nvSpPr>
          <p:cNvPr id="4" name="Прямоугольник 3"/>
          <p:cNvSpPr/>
          <p:nvPr/>
        </p:nvSpPr>
        <p:spPr>
          <a:xfrm>
            <a:off x="0" y="5657671"/>
            <a:ext cx="91440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ru-RU" sz="2400" dirty="0">
                <a:effectLst>
                  <a:outerShdw blurRad="38100" dist="38100" dir="2700000" algn="tl">
                    <a:srgbClr val="000000">
                      <a:alpha val="43137"/>
                    </a:srgbClr>
                  </a:outerShdw>
                </a:effectLst>
              </a:rPr>
              <a:t>В сетевую основу (МКТ-5Л) в соответствии с рисунком деформирующего окрашивания вплетены гирлянды из трехслойного электропроводящего материала.</a:t>
            </a:r>
          </a:p>
        </p:txBody>
      </p:sp>
    </p:spTree>
    <p:extLst>
      <p:ext uri="{BB962C8B-B14F-4D97-AF65-F5344CB8AC3E}">
        <p14:creationId xmlns:p14="http://schemas.microsoft.com/office/powerpoint/2010/main" val="366760702"/>
      </p:ext>
    </p:extLst>
  </p:cSld>
  <p:clrMapOvr>
    <a:masterClrMapping/>
  </p:clrMapOvr>
  <p:transition spd="med">
    <p:wedg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6988"/>
            <a:ext cx="9144000" cy="381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0" y="0"/>
            <a:ext cx="9144000" cy="304698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dirty="0">
                <a:effectLst>
                  <a:outerShdw blurRad="38100" dist="38100" dir="2700000" algn="tl">
                    <a:srgbClr val="000000">
                      <a:alpha val="43137"/>
                    </a:srgbClr>
                  </a:outerShdw>
                </a:effectLst>
              </a:rPr>
              <a:t>Общая площадь каждого маскировочного покрытия составляет 216 м2</a:t>
            </a:r>
            <a:r>
              <a:rPr lang="ru-RU" sz="2400" dirty="0" smtClean="0">
                <a:effectLst>
                  <a:outerShdw blurRad="38100" dist="38100" dir="2700000" algn="tl">
                    <a:srgbClr val="000000">
                      <a:alpha val="43137"/>
                    </a:srgbClr>
                  </a:outerShdw>
                </a:effectLst>
              </a:rPr>
              <a:t>.</a:t>
            </a:r>
            <a:endParaRPr lang="ru-RU" sz="2400" dirty="0">
              <a:effectLst>
                <a:outerShdw blurRad="38100" dist="38100" dir="2700000" algn="tl">
                  <a:srgbClr val="000000">
                    <a:alpha val="43137"/>
                  </a:srgbClr>
                </a:outerShdw>
              </a:effectLst>
            </a:endParaRPr>
          </a:p>
          <a:p>
            <a:r>
              <a:rPr lang="ru-RU" sz="2400" dirty="0">
                <a:effectLst>
                  <a:outerShdw blurRad="38100" dist="38100" dir="2700000" algn="tl">
                    <a:srgbClr val="000000">
                      <a:alpha val="43137"/>
                    </a:srgbClr>
                  </a:outerShdw>
                </a:effectLst>
              </a:rPr>
              <a:t>Вес – от 60 до 120 кг, в зависимости от модели маскировочного комплекта</a:t>
            </a:r>
            <a:r>
              <a:rPr lang="ru-RU" sz="2400" dirty="0" smtClean="0">
                <a:effectLst>
                  <a:outerShdw blurRad="38100" dist="38100" dir="2700000" algn="tl">
                    <a:srgbClr val="000000">
                      <a:alpha val="43137"/>
                    </a:srgbClr>
                  </a:outerShdw>
                </a:effectLst>
              </a:rPr>
              <a:t>.</a:t>
            </a:r>
            <a:endParaRPr lang="ru-RU" sz="2400" dirty="0">
              <a:effectLst>
                <a:outerShdw blurRad="38100" dist="38100" dir="2700000" algn="tl">
                  <a:srgbClr val="000000">
                    <a:alpha val="43137"/>
                  </a:srgbClr>
                </a:outerShdw>
              </a:effectLst>
            </a:endParaRPr>
          </a:p>
          <a:p>
            <a:r>
              <a:rPr lang="ru-RU" sz="2400" dirty="0">
                <a:effectLst>
                  <a:outerShdw blurRad="38100" dist="38100" dir="2700000" algn="tl">
                    <a:srgbClr val="000000">
                      <a:alpha val="43137"/>
                    </a:srgbClr>
                  </a:outerShdw>
                </a:effectLst>
              </a:rPr>
              <a:t>Температурный диапазон применения - -40+50 С</a:t>
            </a:r>
            <a:r>
              <a:rPr lang="ru-RU" sz="2400" dirty="0" smtClean="0">
                <a:effectLst>
                  <a:outerShdw blurRad="38100" dist="38100" dir="2700000" algn="tl">
                    <a:srgbClr val="000000">
                      <a:alpha val="43137"/>
                    </a:srgbClr>
                  </a:outerShdw>
                </a:effectLst>
              </a:rPr>
              <a:t>.</a:t>
            </a:r>
            <a:endParaRPr lang="ru-RU" sz="2400" dirty="0">
              <a:effectLst>
                <a:outerShdw blurRad="38100" dist="38100" dir="2700000" algn="tl">
                  <a:srgbClr val="000000">
                    <a:alpha val="43137"/>
                  </a:srgbClr>
                </a:outerShdw>
              </a:effectLst>
            </a:endParaRPr>
          </a:p>
          <a:p>
            <a:r>
              <a:rPr lang="ru-RU" sz="2400" dirty="0">
                <a:effectLst>
                  <a:outerShdw blurRad="38100" dist="38100" dir="2700000" algn="tl">
                    <a:srgbClr val="000000">
                      <a:alpha val="43137"/>
                    </a:srgbClr>
                  </a:outerShdw>
                </a:effectLst>
              </a:rPr>
              <a:t>Из комплекта типа МКТ можно устанавливать: маски-перекрытия, маски-навесы, вертикальные маски и наклонные маски.</a:t>
            </a:r>
          </a:p>
        </p:txBody>
      </p:sp>
      <p:sp>
        <p:nvSpPr>
          <p:cNvPr id="4" name="Прямоугольник 3"/>
          <p:cNvSpPr/>
          <p:nvPr/>
        </p:nvSpPr>
        <p:spPr>
          <a:xfrm>
            <a:off x="827584" y="3333542"/>
            <a:ext cx="748883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ru-RU" sz="2800" b="1" dirty="0">
                <a:effectLst>
                  <a:outerShdw blurRad="38100" dist="38100" dir="2700000" algn="tl">
                    <a:srgbClr val="000000">
                      <a:alpha val="43137"/>
                    </a:srgbClr>
                  </a:outerShdw>
                </a:effectLst>
              </a:rPr>
              <a:t>Маскировочные</a:t>
            </a:r>
            <a:r>
              <a:rPr lang="ru-RU" sz="2400" b="1" dirty="0">
                <a:effectLst>
                  <a:outerShdw blurRad="38100" dist="38100" dir="2700000" algn="tl">
                    <a:srgbClr val="000000">
                      <a:alpha val="43137"/>
                    </a:srgbClr>
                  </a:outerShdw>
                </a:effectLst>
              </a:rPr>
              <a:t> </a:t>
            </a:r>
            <a:r>
              <a:rPr lang="ru-RU" sz="2800" b="1" dirty="0">
                <a:effectLst>
                  <a:outerShdw blurRad="38100" dist="38100" dir="2700000" algn="tl">
                    <a:srgbClr val="000000">
                      <a:alpha val="43137"/>
                    </a:srgbClr>
                  </a:outerShdw>
                </a:effectLst>
              </a:rPr>
              <a:t>комплекты типа </a:t>
            </a:r>
            <a:r>
              <a:rPr lang="ru-RU" sz="2800" b="1" dirty="0" smtClean="0">
                <a:effectLst>
                  <a:outerShdw blurRad="38100" dist="38100" dir="2700000" algn="tl">
                    <a:srgbClr val="000000">
                      <a:alpha val="43137"/>
                    </a:srgbClr>
                  </a:outerShdw>
                </a:effectLst>
              </a:rPr>
              <a:t>МКС</a:t>
            </a:r>
            <a:endParaRPr lang="ru-RU" sz="2800" b="1" dirty="0">
              <a:effectLst>
                <a:outerShdw blurRad="38100" dist="38100" dir="2700000" algn="tl">
                  <a:srgbClr val="000000">
                    <a:alpha val="43137"/>
                  </a:srgbClr>
                </a:outerShdw>
              </a:effectLst>
            </a:endParaRPr>
          </a:p>
        </p:txBody>
      </p:sp>
      <p:sp>
        <p:nvSpPr>
          <p:cNvPr id="5" name="Прямоугольник 4"/>
          <p:cNvSpPr/>
          <p:nvPr/>
        </p:nvSpPr>
        <p:spPr>
          <a:xfrm>
            <a:off x="2771800" y="6093296"/>
            <a:ext cx="3148619"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b="1" dirty="0">
                <a:effectLst>
                  <a:outerShdw blurRad="38100" dist="38100" dir="2700000" algn="tl">
                    <a:srgbClr val="000000">
                      <a:alpha val="43137"/>
                    </a:srgbClr>
                  </a:outerShdw>
                </a:effectLst>
              </a:rPr>
              <a:t>Комплект МКС-2М</a:t>
            </a:r>
          </a:p>
        </p:txBody>
      </p:sp>
      <p:sp>
        <p:nvSpPr>
          <p:cNvPr id="6" name="Прямоугольник 5"/>
          <p:cNvSpPr/>
          <p:nvPr/>
        </p:nvSpPr>
        <p:spPr>
          <a:xfrm>
            <a:off x="179512" y="4213830"/>
            <a:ext cx="8784976"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dirty="0" smtClean="0">
                <a:effectLst>
                  <a:outerShdw blurRad="38100" dist="38100" dir="2700000" algn="tl">
                    <a:srgbClr val="000000">
                      <a:alpha val="43137"/>
                    </a:srgbClr>
                  </a:outerShdw>
                </a:effectLst>
              </a:rPr>
              <a:t>Маскировочные </a:t>
            </a:r>
            <a:r>
              <a:rPr lang="ru-RU" sz="2400" dirty="0">
                <a:effectLst>
                  <a:outerShdw blurRad="38100" dist="38100" dir="2700000" algn="tl">
                    <a:srgbClr val="000000">
                      <a:alpha val="43137"/>
                    </a:srgbClr>
                  </a:outerShdw>
                </a:effectLst>
              </a:rPr>
              <a:t>комплекты из синтетических материалов типа МКС предназначены для скрытия объектов в условиях длительной эксплуатации</a:t>
            </a:r>
            <a:r>
              <a:rPr lang="ru-RU" dirty="0"/>
              <a:t>.</a:t>
            </a:r>
          </a:p>
        </p:txBody>
      </p:sp>
    </p:spTree>
    <p:extLst>
      <p:ext uri="{BB962C8B-B14F-4D97-AF65-F5344CB8AC3E}">
        <p14:creationId xmlns:p14="http://schemas.microsoft.com/office/powerpoint/2010/main" val="3201069301"/>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1266"/>
                                        </p:tgtEl>
                                        <p:attrNameLst>
                                          <p:attrName>style.visibility</p:attrName>
                                        </p:attrNameLst>
                                      </p:cBhvr>
                                      <p:to>
                                        <p:strVal val="visible"/>
                                      </p:to>
                                    </p:set>
                                    <p:anim calcmode="lin" valueType="num">
                                      <p:cBhvr>
                                        <p:cTn id="20" dur="500" fill="hold"/>
                                        <p:tgtEl>
                                          <p:spTgt spid="11266"/>
                                        </p:tgtEl>
                                        <p:attrNameLst>
                                          <p:attrName>ppt_w</p:attrName>
                                        </p:attrNameLst>
                                      </p:cBhvr>
                                      <p:tavLst>
                                        <p:tav tm="0">
                                          <p:val>
                                            <p:fltVal val="0"/>
                                          </p:val>
                                        </p:tav>
                                        <p:tav tm="100000">
                                          <p:val>
                                            <p:strVal val="#ppt_w"/>
                                          </p:val>
                                        </p:tav>
                                      </p:tavLst>
                                    </p:anim>
                                    <p:anim calcmode="lin" valueType="num">
                                      <p:cBhvr>
                                        <p:cTn id="21" dur="500" fill="hold"/>
                                        <p:tgtEl>
                                          <p:spTgt spid="11266"/>
                                        </p:tgtEl>
                                        <p:attrNameLst>
                                          <p:attrName>ppt_h</p:attrName>
                                        </p:attrNameLst>
                                      </p:cBhvr>
                                      <p:tavLst>
                                        <p:tav tm="0">
                                          <p:val>
                                            <p:fltVal val="0"/>
                                          </p:val>
                                        </p:tav>
                                        <p:tav tm="100000">
                                          <p:val>
                                            <p:strVal val="#ppt_h"/>
                                          </p:val>
                                        </p:tav>
                                      </p:tavLst>
                                    </p:anim>
                                    <p:animEffect transition="in" filter="fade">
                                      <p:cBhvr>
                                        <p:cTn id="22" dur="500"/>
                                        <p:tgtEl>
                                          <p:spTgt spid="1126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6"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7999"/>
          </a:xfrm>
          <a:blipFill>
            <a:blip r:embed="rId3">
              <a:alphaModFix amt="48000"/>
            </a:blip>
            <a:stretch>
              <a:fillRect/>
            </a:stretch>
          </a:blipFill>
        </p:spPr>
        <p:txBody>
          <a:bodyPr>
            <a:normAutofit/>
          </a:bodyPr>
          <a:lstStyle/>
          <a:p>
            <a:pPr marL="1477566" indent="0" algn="ctr">
              <a:buNone/>
            </a:pPr>
            <a:endParaRPr lang="ru-RU" sz="2700" b="1" dirty="0"/>
          </a:p>
          <a:p>
            <a:pPr marL="0" indent="0" algn="ctr">
              <a:buNone/>
            </a:pPr>
            <a:endParaRPr lang="ru-RU" sz="3600" b="1" dirty="0">
              <a:solidFill>
                <a:srgbClr val="FF0000"/>
              </a:solidFill>
              <a:latin typeface="Times New Roman" panose="02020603050405020304" pitchFamily="18" charset="0"/>
              <a:cs typeface="Times New Roman" panose="02020603050405020304" pitchFamily="18" charset="0"/>
            </a:endParaRPr>
          </a:p>
          <a:p>
            <a:pPr marL="0" indent="0" algn="ctr">
              <a:buNone/>
            </a:pPr>
            <a:r>
              <a:rPr lang="ru-RU" sz="3600" b="1" dirty="0">
                <a:solidFill>
                  <a:srgbClr val="FF0000"/>
                </a:solidFill>
                <a:latin typeface="Times New Roman" panose="02020603050405020304" pitchFamily="18" charset="0"/>
                <a:cs typeface="Times New Roman" panose="02020603050405020304" pitchFamily="18" charset="0"/>
              </a:rPr>
              <a:t>Военно-инженерная подготовка</a:t>
            </a:r>
          </a:p>
          <a:p>
            <a:pPr marL="0" indent="0" fontAlgn="base">
              <a:spcBef>
                <a:spcPct val="0"/>
              </a:spcBef>
              <a:spcAft>
                <a:spcPct val="0"/>
              </a:spcAft>
              <a:buNone/>
              <a:tabLst>
                <a:tab pos="2400300" algn="l"/>
              </a:tabLst>
            </a:pPr>
            <a:r>
              <a:rPr lang="ru-RU" sz="2700" b="1" dirty="0">
                <a:solidFill>
                  <a:srgbClr val="FF0000"/>
                </a:solidFill>
                <a:latin typeface="Times New Roman" panose="02020603050405020304" pitchFamily="18" charset="0"/>
                <a:cs typeface="Times New Roman" panose="02020603050405020304" pitchFamily="18" charset="0"/>
              </a:rPr>
              <a:t>    </a:t>
            </a:r>
          </a:p>
          <a:p>
            <a:pPr marL="0" indent="0" fontAlgn="base">
              <a:spcBef>
                <a:spcPct val="0"/>
              </a:spcBef>
              <a:spcAft>
                <a:spcPct val="0"/>
              </a:spcAft>
              <a:buNone/>
              <a:tabLst>
                <a:tab pos="2400300" algn="l"/>
              </a:tabLst>
            </a:pPr>
            <a:r>
              <a:rPr lang="ru-RU" sz="2700" b="1" dirty="0">
                <a:solidFill>
                  <a:srgbClr val="FF0000"/>
                </a:solidFill>
                <a:latin typeface="Times New Roman" panose="02020603050405020304" pitchFamily="18" charset="0"/>
                <a:cs typeface="Times New Roman" panose="02020603050405020304" pitchFamily="18" charset="0"/>
              </a:rPr>
              <a:t>   Тема 1: </a:t>
            </a:r>
            <a:r>
              <a:rPr lang="ru-RU" sz="1050" b="1" dirty="0">
                <a:solidFill>
                  <a:prstClr val="black"/>
                </a:solidFill>
                <a:latin typeface="Times New Roman" pitchFamily="18" charset="0"/>
                <a:ea typeface="Times New Roman" pitchFamily="18" charset="0"/>
                <a:cs typeface="Times New Roman" pitchFamily="18" charset="0"/>
              </a:rPr>
              <a:t> </a:t>
            </a:r>
            <a:r>
              <a:rPr lang="ru-RU" sz="2700" b="1" dirty="0">
                <a:solidFill>
                  <a:prstClr val="black"/>
                </a:solidFill>
                <a:latin typeface="Times New Roman" pitchFamily="18" charset="0"/>
                <a:ea typeface="Times New Roman" pitchFamily="18" charset="0"/>
                <a:cs typeface="Times New Roman" pitchFamily="18" charset="0"/>
              </a:rPr>
              <a:t>: </a:t>
            </a:r>
            <a:r>
              <a:rPr lang="ru-RU" sz="2700" b="1" dirty="0">
                <a:solidFill>
                  <a:prstClr val="black"/>
                </a:solidFill>
                <a:latin typeface="Palatino Linotype"/>
              </a:rPr>
              <a:t>Маскировка</a:t>
            </a:r>
            <a:endParaRPr lang="ru-RU" sz="2700" dirty="0">
              <a:solidFill>
                <a:prstClr val="black"/>
              </a:solidFill>
              <a:latin typeface="Palatino Linotype"/>
            </a:endParaRPr>
          </a:p>
          <a:p>
            <a:pPr marL="0" indent="0" algn="ctr" fontAlgn="base">
              <a:spcBef>
                <a:spcPct val="0"/>
              </a:spcBef>
              <a:spcAft>
                <a:spcPct val="0"/>
              </a:spcAft>
              <a:buNone/>
              <a:tabLst>
                <a:tab pos="2400300" algn="l"/>
              </a:tabLst>
            </a:pPr>
            <a:endParaRPr lang="ru-RU" sz="2700" b="1" dirty="0">
              <a:solidFill>
                <a:prstClr val="black"/>
              </a:solidFill>
              <a:latin typeface="Times New Roman" pitchFamily="18" charset="0"/>
              <a:ea typeface="Times New Roman" pitchFamily="18" charset="0"/>
              <a:cs typeface="Times New Roman" pitchFamily="18" charset="0"/>
            </a:endParaRPr>
          </a:p>
          <a:p>
            <a:pPr marL="0" indent="0" algn="ctr">
              <a:buNone/>
            </a:pPr>
            <a:endParaRPr lang="ru-RU" sz="2700" b="1" dirty="0">
              <a:latin typeface="Times New Roman" panose="02020603050405020304" pitchFamily="18" charset="0"/>
              <a:cs typeface="Times New Roman" panose="02020603050405020304" pitchFamily="18" charset="0"/>
            </a:endParaRPr>
          </a:p>
          <a:p>
            <a:pPr marL="0" indent="0" fontAlgn="base">
              <a:spcBef>
                <a:spcPct val="0"/>
              </a:spcBef>
              <a:spcAft>
                <a:spcPct val="0"/>
              </a:spcAft>
              <a:buNone/>
              <a:tabLst>
                <a:tab pos="2400300" algn="l"/>
              </a:tabLst>
            </a:pPr>
            <a:r>
              <a:rPr lang="ru-RU" sz="2700" b="1" dirty="0">
                <a:latin typeface="Times New Roman" panose="02020603050405020304" pitchFamily="18" charset="0"/>
                <a:cs typeface="Times New Roman" panose="02020603050405020304" pitchFamily="18" charset="0"/>
              </a:rPr>
              <a:t>   Занятие № 1:  </a:t>
            </a:r>
            <a:r>
              <a:rPr lang="ru-RU" sz="2700" b="1" dirty="0">
                <a:solidFill>
                  <a:prstClr val="black"/>
                </a:solidFill>
                <a:latin typeface="Palatino Linotype"/>
              </a:rPr>
              <a:t>Маскировка</a:t>
            </a:r>
            <a:endParaRPr lang="ru-RU" sz="2700" dirty="0">
              <a:solidFill>
                <a:prstClr val="black"/>
              </a:solidFill>
              <a:latin typeface="Palatino Linotype"/>
            </a:endParaRPr>
          </a:p>
        </p:txBody>
      </p:sp>
      <p:pic>
        <p:nvPicPr>
          <p:cNvPr id="20" name="Рисунок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1315" y="0"/>
            <a:ext cx="1022684" cy="880293"/>
          </a:xfrm>
          <a:prstGeom prst="rect">
            <a:avLst/>
          </a:prstGeom>
        </p:spPr>
      </p:pic>
      <p:sp>
        <p:nvSpPr>
          <p:cNvPr id="21" name="Овал 20"/>
          <p:cNvSpPr/>
          <p:nvPr/>
        </p:nvSpPr>
        <p:spPr>
          <a:xfrm>
            <a:off x="8360260" y="155368"/>
            <a:ext cx="544795" cy="460714"/>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700" dirty="0">
                <a:solidFill>
                  <a:schemeClr val="tx1"/>
                </a:solidFill>
              </a:rPr>
              <a:t>3</a:t>
            </a:r>
          </a:p>
        </p:txBody>
      </p:sp>
      <p:pic>
        <p:nvPicPr>
          <p:cNvPr id="22" name="Рисунок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1" y="-40020"/>
            <a:ext cx="1143000" cy="917411"/>
          </a:xfrm>
          <a:prstGeom prst="rect">
            <a:avLst/>
          </a:prstGeom>
        </p:spPr>
      </p:pic>
    </p:spTree>
    <p:custDataLst>
      <p:tags r:id="rId1"/>
    </p:custDataLst>
    <p:extLst>
      <p:ext uri="{BB962C8B-B14F-4D97-AF65-F5344CB8AC3E}">
        <p14:creationId xmlns:p14="http://schemas.microsoft.com/office/powerpoint/2010/main" val="540354262"/>
      </p:ext>
    </p:extLst>
  </p:cSld>
  <p:clrMapOvr>
    <a:masterClrMapping/>
  </p:clrMapOvr>
  <mc:AlternateContent xmlns:mc="http://schemas.openxmlformats.org/markup-compatibility/2006" xmlns:p14="http://schemas.microsoft.com/office/powerpoint/2010/main">
    <mc:Choice Requires="p14">
      <p:transition spd="slow" p14:dur="1500" advTm="39352">
        <p:split orient="vert"/>
      </p:transition>
    </mc:Choice>
    <mc:Fallback xmlns="">
      <p:transition spd="slow" advTm="39352">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01036"/>
            <a:ext cx="9144000" cy="3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94"/>
            <a:ext cx="9144000" cy="34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79512" y="58847"/>
            <a:ext cx="8784976" cy="563231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b="1" dirty="0"/>
              <a:t>Покрытие комплектов имеют двустороннюю окраску: одна сторона на растительных летних фонах, другая на обнаженных грунтах</a:t>
            </a:r>
            <a:r>
              <a:rPr lang="ru-RU" sz="2400" b="1" dirty="0" smtClean="0"/>
              <a:t>.</a:t>
            </a:r>
            <a:endParaRPr lang="ru-RU" sz="2400" b="1" dirty="0"/>
          </a:p>
          <a:p>
            <a:r>
              <a:rPr lang="ru-RU" sz="2400" b="1" dirty="0"/>
              <a:t>Комплект МКС-2М (МКС-2, ТС-75) предназначен для маскировки объектов на летних растительных фонах и на фоне обнаженных грунтов, выгоревшей или осенней растительности</a:t>
            </a:r>
            <a:r>
              <a:rPr lang="ru-RU" sz="2400" b="1" dirty="0" smtClean="0"/>
              <a:t>.</a:t>
            </a:r>
            <a:endParaRPr lang="ru-RU" sz="2400" b="1" dirty="0"/>
          </a:p>
          <a:p>
            <a:r>
              <a:rPr lang="ru-RU" sz="2400" b="1" dirty="0"/>
              <a:t>Комплект МКС-2П применяется для маскировки на пустынно-песчаных и пустынно-степных фонах</a:t>
            </a:r>
            <a:r>
              <a:rPr lang="ru-RU" sz="2400" b="1" dirty="0" smtClean="0"/>
              <a:t>.</a:t>
            </a:r>
            <a:endParaRPr lang="ru-RU" sz="2400" b="1" dirty="0"/>
          </a:p>
          <a:p>
            <a:pPr algn="ctr"/>
            <a:r>
              <a:rPr lang="ru-RU" sz="2400" b="1" u="sng" dirty="0">
                <a:effectLst>
                  <a:outerShdw blurRad="38100" dist="38100" dir="2700000" algn="tl">
                    <a:srgbClr val="000000">
                      <a:alpha val="43137"/>
                    </a:srgbClr>
                  </a:outerShdw>
                </a:effectLst>
              </a:rPr>
              <a:t>Технические особенности.</a:t>
            </a:r>
          </a:p>
          <a:p>
            <a:r>
              <a:rPr lang="ru-RU" sz="2400" b="1" dirty="0" smtClean="0"/>
              <a:t>Все </a:t>
            </a:r>
            <a:r>
              <a:rPr lang="ru-RU" sz="2400" b="1" dirty="0"/>
              <a:t>маскировочные покрытия МКС состоят из двух покрытий размером 9х12 м, соединенных между собой шплинтовым швом. Каждое покрытие состоит из шести стандартных элементов размером 3х6 м, соединенных между собой сшивными шнурами.</a:t>
            </a:r>
          </a:p>
        </p:txBody>
      </p:sp>
      <p:sp>
        <p:nvSpPr>
          <p:cNvPr id="3" name="Прямоугольник 2"/>
          <p:cNvSpPr/>
          <p:nvPr/>
        </p:nvSpPr>
        <p:spPr>
          <a:xfrm>
            <a:off x="3347864" y="1313939"/>
            <a:ext cx="2698175"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dirty="0"/>
              <a:t>Комплект МКС-2</a:t>
            </a:r>
          </a:p>
        </p:txBody>
      </p:sp>
      <p:sp>
        <p:nvSpPr>
          <p:cNvPr id="4" name="Прямоугольник 3"/>
          <p:cNvSpPr/>
          <p:nvPr/>
        </p:nvSpPr>
        <p:spPr>
          <a:xfrm>
            <a:off x="3347863" y="4906104"/>
            <a:ext cx="2698175"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ru-RU" sz="2400" b="1" dirty="0"/>
              <a:t>Комплект </a:t>
            </a:r>
            <a:r>
              <a:rPr lang="ru-RU" sz="2400" b="1" dirty="0" smtClean="0"/>
              <a:t>ТС-75</a:t>
            </a:r>
            <a:endParaRPr lang="ru-RU" sz="2400" b="1" dirty="0"/>
          </a:p>
        </p:txBody>
      </p:sp>
    </p:spTree>
    <p:extLst>
      <p:ext uri="{BB962C8B-B14F-4D97-AF65-F5344CB8AC3E}">
        <p14:creationId xmlns:p14="http://schemas.microsoft.com/office/powerpoint/2010/main" val="1758354156"/>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9" y="3943"/>
            <a:ext cx="9128871" cy="6846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033307" y="476672"/>
            <a:ext cx="3092513"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b="1" dirty="0"/>
              <a:t>Комплект МКС-2П</a:t>
            </a:r>
          </a:p>
        </p:txBody>
      </p:sp>
      <p:sp>
        <p:nvSpPr>
          <p:cNvPr id="3" name="Прямоугольник 2"/>
          <p:cNvSpPr/>
          <p:nvPr/>
        </p:nvSpPr>
        <p:spPr>
          <a:xfrm>
            <a:off x="15129" y="8741"/>
            <a:ext cx="9128871" cy="686341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000" dirty="0" smtClean="0"/>
              <a:t>   </a:t>
            </a:r>
            <a:r>
              <a:rPr lang="ru-RU" sz="2000" dirty="0" smtClean="0"/>
              <a:t>Все </a:t>
            </a:r>
            <a:r>
              <a:rPr lang="ru-RU" sz="2000" dirty="0"/>
              <a:t>маскировочные покрытия МКС применяется для маскировки военной техники и войсковых объектов на летнем растительном и пустынно-песчаном фоне от оптических средств разведки. Они могут быть приспособлены к любой местности благодаря различной окраске лицевой и оборотной сторон</a:t>
            </a:r>
            <a:r>
              <a:rPr lang="ru-RU" sz="2000" dirty="0" smtClean="0"/>
              <a:t>.</a:t>
            </a:r>
            <a:endParaRPr lang="ru-RU" sz="2000" dirty="0"/>
          </a:p>
          <a:p>
            <a:r>
              <a:rPr lang="en-US" sz="2000" dirty="0" smtClean="0"/>
              <a:t>   </a:t>
            </a:r>
            <a:r>
              <a:rPr lang="ru-RU" sz="2000" dirty="0" smtClean="0"/>
              <a:t>Каждое </a:t>
            </a:r>
            <a:r>
              <a:rPr lang="ru-RU" sz="2000" dirty="0"/>
              <a:t>маскировочное покрытие представляет собой сетевую (капроновую) основу с наклеенной на нее двусторонней пленкой, отличающейся по цвету</a:t>
            </a:r>
            <a:r>
              <a:rPr lang="ru-RU" sz="2000" dirty="0" smtClean="0"/>
              <a:t>.</a:t>
            </a:r>
            <a:endParaRPr lang="ru-RU" sz="2000" dirty="0"/>
          </a:p>
          <a:p>
            <a:r>
              <a:rPr lang="ru-RU" sz="2000" dirty="0"/>
              <a:t>Маскировочное полотно, благодаря высокой плотности нанесения синтетических материалов, закрывает маскируемый объект на 60-80</a:t>
            </a:r>
            <a:r>
              <a:rPr lang="ru-RU" sz="2000" dirty="0" smtClean="0"/>
              <a:t>%.</a:t>
            </a:r>
            <a:endParaRPr lang="ru-RU" sz="2000" dirty="0"/>
          </a:p>
          <a:p>
            <a:r>
              <a:rPr lang="en-US" sz="2000" dirty="0" smtClean="0"/>
              <a:t>   </a:t>
            </a:r>
            <a:r>
              <a:rPr lang="ru-RU" sz="2000" dirty="0" smtClean="0"/>
              <a:t>Каждый </a:t>
            </a:r>
            <a:r>
              <a:rPr lang="ru-RU" sz="2000" dirty="0"/>
              <a:t>полукомплект размером 9х12 м, состоящие из 6 стандартных элементов размером 3х6 м. С помощью соединительных шнуров можно составлять маскировочные комплекты стандартного размера 12х18 м</a:t>
            </a:r>
            <a:r>
              <a:rPr lang="ru-RU" sz="2000" dirty="0" smtClean="0"/>
              <a:t>.</a:t>
            </a:r>
            <a:endParaRPr lang="ru-RU" sz="2000" dirty="0"/>
          </a:p>
          <a:p>
            <a:r>
              <a:rPr lang="en-US" sz="2000" dirty="0" smtClean="0"/>
              <a:t>   </a:t>
            </a:r>
            <a:r>
              <a:rPr lang="ru-RU" sz="2000" dirty="0" smtClean="0"/>
              <a:t>Предел </a:t>
            </a:r>
            <a:r>
              <a:rPr lang="ru-RU" sz="2000" dirty="0"/>
              <a:t>температурного режима использования комплектов от - 40°С до + 50ºС</a:t>
            </a:r>
            <a:r>
              <a:rPr lang="ru-RU" sz="2000" dirty="0" smtClean="0"/>
              <a:t>.</a:t>
            </a:r>
            <a:endParaRPr lang="ru-RU" sz="2000" dirty="0"/>
          </a:p>
          <a:p>
            <a:r>
              <a:rPr lang="en-US" sz="2000" dirty="0" smtClean="0"/>
              <a:t>   </a:t>
            </a:r>
            <a:r>
              <a:rPr lang="ru-RU" sz="2000" dirty="0" smtClean="0"/>
              <a:t>Полотно </a:t>
            </a:r>
            <a:r>
              <a:rPr lang="ru-RU" sz="2000" dirty="0"/>
              <a:t>можно резать на любые размеры, при этом оно не распадется</a:t>
            </a:r>
            <a:r>
              <a:rPr lang="ru-RU" sz="2000" dirty="0" smtClean="0"/>
              <a:t>.</a:t>
            </a:r>
            <a:endParaRPr lang="ru-RU" sz="2000" dirty="0"/>
          </a:p>
          <a:p>
            <a:r>
              <a:rPr lang="en-US" sz="2000" dirty="0" smtClean="0"/>
              <a:t>     </a:t>
            </a:r>
            <a:r>
              <a:rPr lang="ru-RU" sz="2000" dirty="0" smtClean="0"/>
              <a:t>Для </a:t>
            </a:r>
            <a:r>
              <a:rPr lang="ru-RU" sz="2000" dirty="0"/>
              <a:t>маскировки вооружения и техники и сооружений от оптических средств разведки кроме того применяются и другие табельные средства:</a:t>
            </a:r>
          </a:p>
          <a:p>
            <a:r>
              <a:rPr lang="ru-RU" sz="2000" dirty="0"/>
              <a:t>- универсальная бескаркасная маска «Шатер»;</a:t>
            </a:r>
          </a:p>
          <a:p>
            <a:r>
              <a:rPr lang="ru-RU" sz="2000" dirty="0"/>
              <a:t>- универсальная каркасная маска УМК;</a:t>
            </a:r>
          </a:p>
          <a:p>
            <a:r>
              <a:rPr lang="ru-RU" sz="2000" dirty="0"/>
              <a:t>- деформирующая маска «Зонт-1» («Зонт-2»);</a:t>
            </a:r>
          </a:p>
          <a:p>
            <a:r>
              <a:rPr lang="ru-RU" sz="2000" dirty="0"/>
              <a:t>- радиопрозрачная маска МРС.</a:t>
            </a:r>
          </a:p>
        </p:txBody>
      </p:sp>
    </p:spTree>
    <p:extLst>
      <p:ext uri="{BB962C8B-B14F-4D97-AF65-F5344CB8AC3E}">
        <p14:creationId xmlns:p14="http://schemas.microsoft.com/office/powerpoint/2010/main" val="817894606"/>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3" y="-1294"/>
            <a:ext cx="9106497" cy="623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207213" y="1340768"/>
            <a:ext cx="5038752" cy="58477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ru-RU" sz="3200" b="1" dirty="0">
                <a:latin typeface="Times New Roman" pitchFamily="18" charset="0"/>
                <a:cs typeface="Times New Roman" pitchFamily="18" charset="0"/>
              </a:rPr>
              <a:t>СРЕДСТВА ИМИТАЦИИ</a:t>
            </a:r>
          </a:p>
        </p:txBody>
      </p:sp>
      <p:sp>
        <p:nvSpPr>
          <p:cNvPr id="3" name="Прямоугольник 2"/>
          <p:cNvSpPr/>
          <p:nvPr/>
        </p:nvSpPr>
        <p:spPr>
          <a:xfrm>
            <a:off x="856298" y="2420888"/>
            <a:ext cx="7464864" cy="58477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3200" dirty="0"/>
              <a:t>1. </a:t>
            </a:r>
            <a:r>
              <a:rPr lang="ru-RU" sz="3200" dirty="0">
                <a:latin typeface="Times New Roman" pitchFamily="18" charset="0"/>
                <a:cs typeface="Times New Roman" pitchFamily="18" charset="0"/>
              </a:rPr>
              <a:t>Пневматические</a:t>
            </a:r>
            <a:r>
              <a:rPr lang="ru-RU" sz="3200" dirty="0"/>
              <a:t> трехмерные модели</a:t>
            </a:r>
          </a:p>
        </p:txBody>
      </p:sp>
      <p:sp>
        <p:nvSpPr>
          <p:cNvPr id="4" name="Прямоугольник 3"/>
          <p:cNvSpPr/>
          <p:nvPr/>
        </p:nvSpPr>
        <p:spPr>
          <a:xfrm>
            <a:off x="611560" y="6263039"/>
            <a:ext cx="792088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ru-RU" sz="2400" dirty="0">
                <a:effectLst>
                  <a:outerShdw blurRad="38100" dist="38100" dir="2700000" algn="tl">
                    <a:srgbClr val="000000">
                      <a:alpha val="43137"/>
                    </a:srgbClr>
                  </a:outerShdw>
                </a:effectLst>
                <a:latin typeface="Times New Roman" pitchFamily="18" charset="0"/>
                <a:cs typeface="Times New Roman" pitchFamily="18" charset="0"/>
              </a:rPr>
              <a:t>Макет ПУ 5П85 (С-300П) (реальный и макет).</a:t>
            </a:r>
          </a:p>
        </p:txBody>
      </p:sp>
    </p:spTree>
    <p:extLst>
      <p:ext uri="{BB962C8B-B14F-4D97-AF65-F5344CB8AC3E}">
        <p14:creationId xmlns:p14="http://schemas.microsoft.com/office/powerpoint/2010/main" val="4274643410"/>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84"/>
            <a:ext cx="9144000" cy="6065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483768" y="6237312"/>
            <a:ext cx="5054589"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dirty="0">
                <a:solidFill>
                  <a:schemeClr val="tx1"/>
                </a:solidFill>
              </a:rPr>
              <a:t>С-300П (1 - реальный, 2 – макет).</a:t>
            </a:r>
          </a:p>
        </p:txBody>
      </p:sp>
    </p:spTree>
    <p:extLst>
      <p:ext uri="{BB962C8B-B14F-4D97-AF65-F5344CB8AC3E}">
        <p14:creationId xmlns:p14="http://schemas.microsoft.com/office/powerpoint/2010/main" val="3576951058"/>
      </p:ext>
    </p:extLst>
  </p:cSld>
  <p:clrMapOvr>
    <a:masterClrMapping/>
  </p:clrMapOvr>
  <p:transition spd="med">
    <p:wedg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 y="0"/>
            <a:ext cx="9149079" cy="6808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414863" y="188640"/>
            <a:ext cx="4309193"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dirty="0"/>
              <a:t>Макет ПУ 5П85С (С-300ПМ).</a:t>
            </a:r>
          </a:p>
        </p:txBody>
      </p:sp>
    </p:spTree>
    <p:extLst>
      <p:ext uri="{BB962C8B-B14F-4D97-AF65-F5344CB8AC3E}">
        <p14:creationId xmlns:p14="http://schemas.microsoft.com/office/powerpoint/2010/main" val="2600801427"/>
      </p:ext>
    </p:extLst>
  </p:cSld>
  <p:clrMapOvr>
    <a:masterClrMapping/>
  </p:clrMapOvr>
  <p:transition spd="med">
    <p:wedg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4" y="21532"/>
            <a:ext cx="9050908" cy="54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748434" y="5877272"/>
            <a:ext cx="3623108"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dirty="0"/>
              <a:t>Макет самолёта Су-27.</a:t>
            </a:r>
          </a:p>
        </p:txBody>
      </p:sp>
    </p:spTree>
    <p:extLst>
      <p:ext uri="{BB962C8B-B14F-4D97-AF65-F5344CB8AC3E}">
        <p14:creationId xmlns:p14="http://schemas.microsoft.com/office/powerpoint/2010/main" val="1657818815"/>
      </p:ext>
    </p:extLst>
  </p:cSld>
  <p:clrMapOvr>
    <a:masterClrMapping/>
  </p:clrMapOvr>
  <p:transition spd="med">
    <p:wedg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 y="-1"/>
            <a:ext cx="9127375" cy="6849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768758" y="188640"/>
            <a:ext cx="3623108"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dirty="0"/>
              <a:t>Макет самолёта Су-27.</a:t>
            </a:r>
          </a:p>
        </p:txBody>
      </p:sp>
    </p:spTree>
    <p:extLst>
      <p:ext uri="{BB962C8B-B14F-4D97-AF65-F5344CB8AC3E}">
        <p14:creationId xmlns:p14="http://schemas.microsoft.com/office/powerpoint/2010/main" val="1524763200"/>
      </p:ext>
    </p:extLst>
  </p:cSld>
  <p:clrMapOvr>
    <a:masterClrMapping/>
  </p:clrMapOvr>
  <p:transition spd="med">
    <p:wedg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622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476469" y="5517232"/>
            <a:ext cx="2209259"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dirty="0"/>
              <a:t>Макет танка </a:t>
            </a:r>
          </a:p>
        </p:txBody>
      </p:sp>
    </p:spTree>
    <p:extLst>
      <p:ext uri="{BB962C8B-B14F-4D97-AF65-F5344CB8AC3E}">
        <p14:creationId xmlns:p14="http://schemas.microsoft.com/office/powerpoint/2010/main" val="4063859907"/>
      </p:ext>
    </p:extLst>
  </p:cSld>
  <p:clrMapOvr>
    <a:masterClrMapping/>
  </p:clrMapOvr>
  <p:transition spd="med">
    <p:wedg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23"/>
            <a:ext cx="9195026" cy="683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77033" y="404664"/>
            <a:ext cx="864096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ru-RU" sz="2400" b="1" dirty="0"/>
              <a:t>Макет танка в укрытии (работают имитаторы дымов).</a:t>
            </a:r>
          </a:p>
        </p:txBody>
      </p:sp>
    </p:spTree>
    <p:extLst>
      <p:ext uri="{BB962C8B-B14F-4D97-AF65-F5344CB8AC3E}">
        <p14:creationId xmlns:p14="http://schemas.microsoft.com/office/powerpoint/2010/main" val="3606058397"/>
      </p:ext>
    </p:extLst>
  </p:cSld>
  <p:clrMapOvr>
    <a:masterClrMapping/>
  </p:clrMapOvr>
  <p:transition spd="med">
    <p:wedg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9" y="0"/>
            <a:ext cx="907941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789886" y="332656"/>
            <a:ext cx="3567002"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dirty="0"/>
              <a:t>Макет машины связи.</a:t>
            </a:r>
          </a:p>
        </p:txBody>
      </p:sp>
    </p:spTree>
    <p:extLst>
      <p:ext uri="{BB962C8B-B14F-4D97-AF65-F5344CB8AC3E}">
        <p14:creationId xmlns:p14="http://schemas.microsoft.com/office/powerpoint/2010/main" val="2020181205"/>
      </p:ext>
    </p:extLst>
  </p:cSld>
  <p:clrMapOvr>
    <a:masterClrMapping/>
  </p:clrMapOvr>
  <p:transition spd="med">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884649"/>
            <a:ext cx="9144000" cy="5143500"/>
          </a:xfrm>
          <a:blipFill>
            <a:blip r:embed="rId3">
              <a:alphaModFix amt="48000"/>
            </a:blip>
            <a:stretch>
              <a:fillRect/>
            </a:stretch>
          </a:blipFill>
        </p:spPr>
        <p:txBody>
          <a:bodyPr>
            <a:normAutofit/>
          </a:bodyPr>
          <a:lstStyle/>
          <a:p>
            <a:pPr marL="0" indent="0" algn="ctr">
              <a:buNone/>
            </a:pPr>
            <a:r>
              <a:rPr lang="ru-RU" sz="2800" dirty="0" smtClean="0">
                <a:latin typeface="Times New Roman" panose="02020603050405020304" pitchFamily="18" charset="0"/>
                <a:cs typeface="Times New Roman" panose="02020603050405020304" pitchFamily="18" charset="0"/>
              </a:rPr>
              <a:t>ВОЕННО-ИНЖЕНЕРНАЯ ПОДГОТОВКА</a:t>
            </a:r>
            <a:endParaRPr lang="ru-RU" sz="2800" dirty="0">
              <a:latin typeface="Times New Roman" panose="02020603050405020304" pitchFamily="18" charset="0"/>
              <a:cs typeface="Times New Roman" panose="02020603050405020304" pitchFamily="18" charset="0"/>
            </a:endParaRPr>
          </a:p>
        </p:txBody>
      </p:sp>
      <p:cxnSp>
        <p:nvCxnSpPr>
          <p:cNvPr id="5" name="Прямая соединительная линия 4"/>
          <p:cNvCxnSpPr/>
          <p:nvPr/>
        </p:nvCxnSpPr>
        <p:spPr>
          <a:xfrm>
            <a:off x="0" y="1740204"/>
            <a:ext cx="9144000" cy="80761"/>
          </a:xfrm>
          <a:prstGeom prst="line">
            <a:avLst/>
          </a:prstGeom>
          <a:ln w="10795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Рисунок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806442"/>
            <a:ext cx="1143000" cy="917411"/>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1316" y="894368"/>
            <a:ext cx="1022684" cy="880293"/>
          </a:xfrm>
          <a:prstGeom prst="rect">
            <a:avLst/>
          </a:prstGeom>
        </p:spPr>
      </p:pic>
      <p:sp>
        <p:nvSpPr>
          <p:cNvPr id="11" name="Овал 10"/>
          <p:cNvSpPr/>
          <p:nvPr/>
        </p:nvSpPr>
        <p:spPr>
          <a:xfrm>
            <a:off x="8360260" y="1077053"/>
            <a:ext cx="544795" cy="460714"/>
          </a:xfrm>
          <a:prstGeom prst="ellipse">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700" dirty="0">
                <a:solidFill>
                  <a:schemeClr val="tx1"/>
                </a:solidFill>
              </a:rPr>
              <a:t>4</a:t>
            </a:r>
          </a:p>
        </p:txBody>
      </p:sp>
      <p:sp>
        <p:nvSpPr>
          <p:cNvPr id="6" name="Прямоугольник 5"/>
          <p:cNvSpPr/>
          <p:nvPr/>
        </p:nvSpPr>
        <p:spPr>
          <a:xfrm>
            <a:off x="2143126" y="1923814"/>
            <a:ext cx="4732922" cy="396398"/>
          </a:xfrm>
          <a:prstGeom prst="rect">
            <a:avLst/>
          </a:prstGeom>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700" dirty="0">
                <a:solidFill>
                  <a:schemeClr val="tx1"/>
                </a:solidFill>
                <a:latin typeface="Times New Roman" panose="02020603050405020304" pitchFamily="18" charset="0"/>
                <a:cs typeface="Times New Roman" panose="02020603050405020304" pitchFamily="18" charset="0"/>
              </a:rPr>
              <a:t>Учебные вопросы</a:t>
            </a:r>
          </a:p>
        </p:txBody>
      </p:sp>
      <p:sp>
        <p:nvSpPr>
          <p:cNvPr id="12" name="Скругленный прямоугольник 11"/>
          <p:cNvSpPr/>
          <p:nvPr/>
        </p:nvSpPr>
        <p:spPr>
          <a:xfrm>
            <a:off x="189497" y="2393321"/>
            <a:ext cx="8765006" cy="1555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ru-RU" sz="2100" dirty="0">
                <a:solidFill>
                  <a:schemeClr val="tx1"/>
                </a:solidFill>
                <a:latin typeface="Times New Roman" panose="02020603050405020304" pitchFamily="18" charset="0"/>
                <a:cs typeface="Times New Roman" panose="02020603050405020304" pitchFamily="18" charset="0"/>
              </a:rPr>
              <a:t>1. Требования, предъявляемые к маскировке, демаскирующие признаки. Табельные средства маскировки, их характеристики и порядок применения. Материалы и изделия, применяемые в маскировке.</a:t>
            </a:r>
          </a:p>
        </p:txBody>
      </p:sp>
      <p:sp>
        <p:nvSpPr>
          <p:cNvPr id="14" name="Скругленный прямоугольник 13"/>
          <p:cNvSpPr/>
          <p:nvPr/>
        </p:nvSpPr>
        <p:spPr>
          <a:xfrm>
            <a:off x="189497" y="4022038"/>
            <a:ext cx="8765006" cy="1811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ru-RU" sz="2100" dirty="0">
                <a:solidFill>
                  <a:schemeClr val="tx1"/>
                </a:solidFill>
                <a:latin typeface="Times New Roman" panose="02020603050405020304" pitchFamily="18" charset="0"/>
                <a:cs typeface="Times New Roman" panose="02020603050405020304" pitchFamily="18" charset="0"/>
              </a:rPr>
              <a:t>2. Маскировочное окрашивание. Виды масок и порядок их применения.  Макеты и ложные сооружения, их разновидности и порядок устройства.</a:t>
            </a:r>
          </a:p>
        </p:txBody>
      </p:sp>
    </p:spTree>
    <p:custDataLst>
      <p:tags r:id="rId1"/>
    </p:custDataLst>
    <p:extLst>
      <p:ext uri="{BB962C8B-B14F-4D97-AF65-F5344CB8AC3E}">
        <p14:creationId xmlns:p14="http://schemas.microsoft.com/office/powerpoint/2010/main" val="2622534457"/>
      </p:ext>
    </p:extLst>
  </p:cSld>
  <p:clrMapOvr>
    <a:masterClrMapping/>
  </p:clrMapOvr>
  <mc:AlternateContent xmlns:mc="http://schemas.openxmlformats.org/markup-compatibility/2006" xmlns:p14="http://schemas.microsoft.com/office/powerpoint/2010/main">
    <mc:Choice Requires="p14">
      <p:transition spd="slow" p14:dur="1500" advTm="39352">
        <p:split orient="vert"/>
      </p:transition>
    </mc:Choice>
    <mc:Fallback xmlns="">
      <p:transition spd="slow" advTm="39352">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60" y="0"/>
            <a:ext cx="9185660" cy="6864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23528" y="6098256"/>
            <a:ext cx="8352928"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ru-RU" sz="2400" b="1" dirty="0"/>
              <a:t>Макет БМП-2 (работают имитаторы задымления).</a:t>
            </a:r>
          </a:p>
        </p:txBody>
      </p:sp>
    </p:spTree>
    <p:extLst>
      <p:ext uri="{BB962C8B-B14F-4D97-AF65-F5344CB8AC3E}">
        <p14:creationId xmlns:p14="http://schemas.microsoft.com/office/powerpoint/2010/main" val="2142519100"/>
      </p:ext>
    </p:extLst>
  </p:cSld>
  <p:clrMapOvr>
    <a:masterClrMapping/>
  </p:clrMapOvr>
  <p:transition spd="med">
    <p:wedg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6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Выноска со стрелкой вправо 3"/>
          <p:cNvSpPr/>
          <p:nvPr/>
        </p:nvSpPr>
        <p:spPr>
          <a:xfrm>
            <a:off x="827583" y="5589240"/>
            <a:ext cx="5658941" cy="864096"/>
          </a:xfrm>
          <a:prstGeom prst="rightArrowCallout">
            <a:avLst>
              <a:gd name="adj1" fmla="val 28079"/>
              <a:gd name="adj2" fmla="val 25000"/>
              <a:gd name="adj3" fmla="val 25000"/>
              <a:gd name="adj4" fmla="val 84869"/>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7" y="148"/>
            <a:ext cx="7596336" cy="5052336"/>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099262" y="567131"/>
            <a:ext cx="3592650"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dirty="0"/>
              <a:t>Уголковые отражатели.</a:t>
            </a:r>
          </a:p>
        </p:txBody>
      </p:sp>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563" y="2861355"/>
            <a:ext cx="2657475" cy="3990975"/>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986740" y="5774993"/>
            <a:ext cx="4107215" cy="461665"/>
          </a:xfrm>
          <a:prstGeom prst="rect">
            <a:avLst/>
          </a:prstGeom>
        </p:spPr>
        <p:txBody>
          <a:bodyPr wrap="none">
            <a:spAutoFit/>
          </a:bodyPr>
          <a:lstStyle/>
          <a:p>
            <a:pPr algn="ctr"/>
            <a:r>
              <a:rPr lang="ru-RU" sz="2400" dirty="0"/>
              <a:t>Биконический отражатель.</a:t>
            </a:r>
          </a:p>
        </p:txBody>
      </p:sp>
    </p:spTree>
    <p:extLst>
      <p:ext uri="{BB962C8B-B14F-4D97-AF65-F5344CB8AC3E}">
        <p14:creationId xmlns:p14="http://schemas.microsoft.com/office/powerpoint/2010/main" val="3167875482"/>
      </p:ext>
    </p:extLst>
  </p:cSld>
  <p:clrMapOvr>
    <a:masterClrMapping/>
  </p:clrMapOvr>
  <p:transition spd="med">
    <p:wedg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96"/>
            <a:ext cx="9144000" cy="6858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2071155" y="6021287"/>
            <a:ext cx="5001690"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dirty="0"/>
              <a:t>Применение дымов (УДШ, БДШ)</a:t>
            </a:r>
          </a:p>
        </p:txBody>
      </p:sp>
    </p:spTree>
    <p:extLst>
      <p:ext uri="{BB962C8B-B14F-4D97-AF65-F5344CB8AC3E}">
        <p14:creationId xmlns:p14="http://schemas.microsoft.com/office/powerpoint/2010/main" val="2440829682"/>
      </p:ext>
    </p:extLst>
  </p:cSld>
  <p:clrMapOvr>
    <a:masterClrMapping/>
  </p:clrMapOvr>
  <p:transition spd="med">
    <p:wedg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0" y="21958"/>
            <a:ext cx="9119789" cy="6836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4047864" y="5854701"/>
            <a:ext cx="1293944"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ru-RU" sz="2400" dirty="0"/>
              <a:t>ТМС-65</a:t>
            </a:r>
          </a:p>
        </p:txBody>
      </p:sp>
    </p:spTree>
    <p:extLst>
      <p:ext uri="{BB962C8B-B14F-4D97-AF65-F5344CB8AC3E}">
        <p14:creationId xmlns:p14="http://schemas.microsoft.com/office/powerpoint/2010/main" val="33559666"/>
      </p:ext>
    </p:extLst>
  </p:cSld>
  <p:clrMapOvr>
    <a:masterClrMapping/>
  </p:clrMapOvr>
  <p:transition spd="med">
    <p:wedg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6" y="0"/>
            <a:ext cx="91373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896759" y="5733256"/>
            <a:ext cx="54006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ru-RU" sz="2400" b="1" dirty="0" smtClean="0"/>
              <a:t>Постановка </a:t>
            </a:r>
            <a:r>
              <a:rPr lang="ru-RU" sz="2400" b="1" dirty="0"/>
              <a:t>аэрозольной завесы </a:t>
            </a:r>
            <a:endParaRPr lang="ru-RU" sz="2400" b="1" dirty="0" smtClean="0"/>
          </a:p>
          <a:p>
            <a:pPr algn="ctr"/>
            <a:r>
              <a:rPr lang="ru-RU" sz="2400" b="1" dirty="0" smtClean="0"/>
              <a:t>с </a:t>
            </a:r>
            <a:r>
              <a:rPr lang="ru-RU" sz="2400" b="1" dirty="0"/>
              <a:t>использованием ТДА-2М</a:t>
            </a:r>
          </a:p>
        </p:txBody>
      </p:sp>
    </p:spTree>
    <p:extLst>
      <p:ext uri="{BB962C8B-B14F-4D97-AF65-F5344CB8AC3E}">
        <p14:creationId xmlns:p14="http://schemas.microsoft.com/office/powerpoint/2010/main" val="3169990091"/>
      </p:ext>
    </p:extLst>
  </p:cSld>
  <p:clrMapOvr>
    <a:masterClrMapping/>
  </p:clrMapOvr>
  <p:transition spd="med">
    <p:wedg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79512" y="0"/>
            <a:ext cx="8784976" cy="1569660"/>
          </a:xfrm>
          <a:prstGeom prst="rect">
            <a:avLst/>
          </a:prstGeom>
          <a:ln w="57150"/>
        </p:spPr>
        <p:style>
          <a:lnRef idx="1">
            <a:schemeClr val="accent1"/>
          </a:lnRef>
          <a:fillRef idx="2">
            <a:schemeClr val="accent1"/>
          </a:fillRef>
          <a:effectRef idx="1">
            <a:schemeClr val="accent1"/>
          </a:effectRef>
          <a:fontRef idx="minor">
            <a:schemeClr val="dk1"/>
          </a:fontRef>
        </p:style>
        <p:txBody>
          <a:bodyPr wrap="square">
            <a:spAutoFit/>
          </a:bodyPr>
          <a:lstStyle/>
          <a:p>
            <a:pPr lvl="0" algn="ctr"/>
            <a:r>
              <a:rPr lang="ru-RU" sz="2400" b="1" dirty="0" smtClean="0">
                <a:solidFill>
                  <a:prstClr val="black"/>
                </a:solidFill>
                <a:latin typeface="Times New Roman"/>
                <a:ea typeface="Times New Roman"/>
              </a:rPr>
              <a:t>Вопрос №</a:t>
            </a:r>
            <a:r>
              <a:rPr lang="ru-RU" sz="2400" b="1" dirty="0">
                <a:solidFill>
                  <a:prstClr val="black"/>
                </a:solidFill>
                <a:latin typeface="Times New Roman"/>
                <a:ea typeface="Times New Roman"/>
              </a:rPr>
              <a:t>2:</a:t>
            </a:r>
          </a:p>
          <a:p>
            <a:pPr lvl="0" algn="ctr"/>
            <a:r>
              <a:rPr lang="ru-RU" sz="2400" dirty="0" smtClean="0">
                <a:latin typeface="Times New Roman"/>
                <a:ea typeface="Times New Roman"/>
              </a:rPr>
              <a:t>Маскировочное окрашивание</a:t>
            </a:r>
            <a:r>
              <a:rPr lang="ru-RU" sz="2400" dirty="0">
                <a:latin typeface="Times New Roman"/>
                <a:ea typeface="Times New Roman"/>
              </a:rPr>
              <a:t>. Виды масок и порядок их применения.  Макеты и ложные сооружения, их разновидности и порядок устройства.</a:t>
            </a:r>
            <a:endParaRPr lang="ru-RU" sz="2400" dirty="0"/>
          </a:p>
        </p:txBody>
      </p:sp>
      <p:sp>
        <p:nvSpPr>
          <p:cNvPr id="5" name="Прямоугольник 4"/>
          <p:cNvSpPr/>
          <p:nvPr/>
        </p:nvSpPr>
        <p:spPr>
          <a:xfrm>
            <a:off x="0" y="1700808"/>
            <a:ext cx="9144000" cy="5262979"/>
          </a:xfrm>
          <a:prstGeom prst="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wrap="square">
            <a:spAutoFit/>
          </a:bodyPr>
          <a:lstStyle/>
          <a:p>
            <a:pPr lvl="0"/>
            <a:r>
              <a:rPr lang="ru-RU" sz="2400" dirty="0">
                <a:solidFill>
                  <a:prstClr val="black"/>
                </a:solidFill>
                <a:latin typeface="Times New Roman" pitchFamily="18" charset="0"/>
                <a:cs typeface="Times New Roman" pitchFamily="18" charset="0"/>
              </a:rPr>
              <a:t>В целях уменьшения заметности техники и объектов или искажения их вида, придания им цвета и рисунка окружающей местности, повышения правдоподобия макетов техники и ложных сооружений применяется маскировочное окрашивание. Основными видами маскировочного окрашивания являются защитная, имитирующая и деформирующая окраски.</a:t>
            </a:r>
          </a:p>
          <a:p>
            <a:pPr lvl="0"/>
            <a:r>
              <a:rPr lang="ru-RU" sz="2400" dirty="0">
                <a:solidFill>
                  <a:prstClr val="black"/>
                </a:solidFill>
                <a:latin typeface="Times New Roman" pitchFamily="18" charset="0"/>
                <a:cs typeface="Times New Roman" pitchFamily="18" charset="0"/>
              </a:rPr>
              <a:t>Защитная окраска- одноцветная окраска, наиболее близкая по цвету к преобладающему фону местности. Она применяется для окрашивания подвижных объектов, а также сооружений, расположенных на однообразных по цвету фонах местности. На фоне растительности защитным цветом является зеленый цвет, на снежном фоне - белый. Для пустынных и полупустынных фонов защитным является желто-землистый (песочный), темно-коричневый или серо-песочный цвет.</a:t>
            </a:r>
          </a:p>
        </p:txBody>
      </p:sp>
    </p:spTree>
    <p:extLst>
      <p:ext uri="{BB962C8B-B14F-4D97-AF65-F5344CB8AC3E}">
        <p14:creationId xmlns:p14="http://schemas.microsoft.com/office/powerpoint/2010/main" val="1771982068"/>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0"/>
            <a:ext cx="9144000" cy="667105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lvl="0"/>
            <a:r>
              <a:rPr lang="ru-RU" sz="2250" dirty="0" smtClean="0">
                <a:solidFill>
                  <a:prstClr val="black"/>
                </a:solidFill>
                <a:latin typeface="Times New Roman" pitchFamily="18" charset="0"/>
                <a:cs typeface="Times New Roman" pitchFamily="18" charset="0"/>
              </a:rPr>
              <a:t>   Имитирующая </a:t>
            </a:r>
            <a:r>
              <a:rPr lang="ru-RU" sz="2250" dirty="0">
                <a:solidFill>
                  <a:prstClr val="black"/>
                </a:solidFill>
                <a:latin typeface="Times New Roman" pitchFamily="18" charset="0"/>
                <a:cs typeface="Times New Roman" pitchFamily="18" charset="0"/>
              </a:rPr>
              <a:t>окраска- многоцветная окраска, изображающая на окрашиваемой поверхности цветовой рисунок окружающего фона или разрушенного объекта. Она применяется для окрашивания стационарных объектов и масок при расположении их на пестром фоне и для скрытия объектов подвижных, но находящихся длительное время на одном месте. Имитирующая окраска крупных объектов и масок большой площади осуществляется по заранее составляемой схеме окраски и выполняется главным образом инженерно-маскировочными подразделениями.</a:t>
            </a:r>
          </a:p>
          <a:p>
            <a:pPr lvl="0"/>
            <a:r>
              <a:rPr lang="ru-RU" sz="2250" dirty="0" smtClean="0">
                <a:solidFill>
                  <a:prstClr val="black"/>
                </a:solidFill>
                <a:latin typeface="Times New Roman" pitchFamily="18" charset="0"/>
                <a:cs typeface="Times New Roman" pitchFamily="18" charset="0"/>
              </a:rPr>
              <a:t>   Деформирующая </a:t>
            </a:r>
            <a:r>
              <a:rPr lang="ru-RU" sz="2250" dirty="0">
                <a:solidFill>
                  <a:prstClr val="black"/>
                </a:solidFill>
                <a:latin typeface="Times New Roman" pitchFamily="18" charset="0"/>
                <a:cs typeface="Times New Roman" pitchFamily="18" charset="0"/>
              </a:rPr>
              <a:t>окраска- многоцветная окраска пятнами различной формы и размеров, сходными по цвету и яркости с основными пятнами фона местности. Она применяется для маскировки подвижных объектов - боевых, специальных, транспортных машин и вооружения при действиях войск на разнообразных по яркости и цвету пестрых фонах, а также для окрашивания маскировочных покрытий, комбинезонов, военного снаряжения и обмундирования. Деформирующая окраска эффективнее защитной, она труднее поддается дешифрированию на пестрых фонах и обеспечивает меньшую вероятность обнаружения и опознания маскируемых объектов.</a:t>
            </a:r>
          </a:p>
        </p:txBody>
      </p:sp>
    </p:spTree>
    <p:extLst>
      <p:ext uri="{BB962C8B-B14F-4D97-AF65-F5344CB8AC3E}">
        <p14:creationId xmlns:p14="http://schemas.microsoft.com/office/powerpoint/2010/main" val="2449620713"/>
      </p:ext>
    </p:extLst>
  </p:cSld>
  <p:clrMapOvr>
    <a:masterClrMapping/>
  </p:clrMapOvr>
  <p:transition spd="med">
    <p:wedg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25872"/>
            <a:ext cx="9144000" cy="674030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lvl="0"/>
            <a:r>
              <a:rPr lang="ru-RU" sz="2400" dirty="0" smtClean="0">
                <a:solidFill>
                  <a:prstClr val="black"/>
                </a:solidFill>
                <a:latin typeface="Times New Roman" pitchFamily="18" charset="0"/>
                <a:cs typeface="Times New Roman" pitchFamily="18" charset="0"/>
              </a:rPr>
              <a:t>   При </a:t>
            </a:r>
            <a:r>
              <a:rPr lang="ru-RU" sz="2400" dirty="0">
                <a:solidFill>
                  <a:prstClr val="black"/>
                </a:solidFill>
                <a:latin typeface="Times New Roman" pitchFamily="18" charset="0"/>
                <a:cs typeface="Times New Roman" pitchFamily="18" charset="0"/>
              </a:rPr>
              <a:t>деформирующей окраске техники и объектов применяется трехцветная (весной, летом и осенью) и двухцветная (зимой) окраска. Основной цвет при трехцветной окраске занимает около 50% поверхности объекта, а два других - по 25%. Зимняя двухцветная окраска состоит из пятен белого и темного (коричневого, серого или зеленого) цвета. Площадь белой окраски занимает до 75% поверхности объекта.</a:t>
            </a:r>
          </a:p>
          <a:p>
            <a:pPr lvl="0"/>
            <a:r>
              <a:rPr lang="ru-RU" sz="2400" dirty="0" smtClean="0">
                <a:solidFill>
                  <a:prstClr val="black"/>
                </a:solidFill>
                <a:latin typeface="Times New Roman" pitchFamily="18" charset="0"/>
                <a:cs typeface="Times New Roman" pitchFamily="18" charset="0"/>
              </a:rPr>
              <a:t>   </a:t>
            </a:r>
          </a:p>
          <a:p>
            <a:pPr lvl="0"/>
            <a:r>
              <a:rPr lang="ru-RU" sz="2400" dirty="0" smtClean="0">
                <a:solidFill>
                  <a:prstClr val="black"/>
                </a:solidFill>
                <a:latin typeface="Times New Roman" pitchFamily="18" charset="0"/>
                <a:cs typeface="Times New Roman" pitchFamily="18" charset="0"/>
              </a:rPr>
              <a:t>Маскировочное </a:t>
            </a:r>
            <a:r>
              <a:rPr lang="ru-RU" sz="2400" dirty="0">
                <a:solidFill>
                  <a:prstClr val="black"/>
                </a:solidFill>
                <a:latin typeface="Times New Roman" pitchFamily="18" charset="0"/>
                <a:cs typeface="Times New Roman" pitchFamily="18" charset="0"/>
              </a:rPr>
              <a:t>окрашивание вооружения, техники и сооружений может производиться ручным инструментом для окраски поверхности, а также с помощью полевой окрасочной станции (ПОС или УМС), смонтированной на автомобиле и прицепе. С помощью ПОС можно окрасить 10-15 единиц боевой техники в час</a:t>
            </a:r>
            <a:r>
              <a:rPr lang="ru-RU" sz="2400" dirty="0" smtClean="0">
                <a:solidFill>
                  <a:prstClr val="black"/>
                </a:solidFill>
                <a:latin typeface="Times New Roman" pitchFamily="18" charset="0"/>
                <a:cs typeface="Times New Roman" pitchFamily="18" charset="0"/>
              </a:rPr>
              <a:t>.</a:t>
            </a:r>
          </a:p>
          <a:p>
            <a:pPr lvl="0"/>
            <a:r>
              <a:rPr lang="ru-RU" sz="2400" dirty="0" smtClean="0">
                <a:solidFill>
                  <a:prstClr val="black"/>
                </a:solidFill>
                <a:latin typeface="Times New Roman" pitchFamily="18" charset="0"/>
                <a:cs typeface="Times New Roman" pitchFamily="18" charset="0"/>
              </a:rPr>
              <a:t>   </a:t>
            </a:r>
          </a:p>
          <a:p>
            <a:pPr lvl="0"/>
            <a:r>
              <a:rPr lang="ru-RU" sz="2400" dirty="0" smtClean="0">
                <a:solidFill>
                  <a:prstClr val="black"/>
                </a:solidFill>
                <a:latin typeface="Times New Roman" pitchFamily="18" charset="0"/>
                <a:cs typeface="Times New Roman" pitchFamily="18" charset="0"/>
              </a:rPr>
              <a:t>Вручную </a:t>
            </a:r>
            <a:r>
              <a:rPr lang="ru-RU" sz="2400" dirty="0">
                <a:solidFill>
                  <a:prstClr val="black"/>
                </a:solidFill>
                <a:latin typeface="Times New Roman" pitchFamily="18" charset="0"/>
                <a:cs typeface="Times New Roman" pitchFamily="18" charset="0"/>
              </a:rPr>
              <a:t>для окрашивания одной боевой единицы (танка, БМП, БТР) требуется при летнем окрашивании - 2,5 - 5 чел.-ч (с краскораспылителем - 0,5 -1 чел.-ч), при зимнем окрашивании -4-7 чел.-ч (с краскораспылителем - 0,8 -1,5 чел.-</a:t>
            </a:r>
            <a:r>
              <a:rPr lang="ru-RU" sz="2400" dirty="0" smtClean="0">
                <a:solidFill>
                  <a:prstClr val="black"/>
                </a:solidFill>
                <a:latin typeface="Times New Roman" pitchFamily="18" charset="0"/>
                <a:cs typeface="Times New Roman" pitchFamily="18" charset="0"/>
              </a:rPr>
              <a:t>ч).</a:t>
            </a:r>
            <a:endParaRPr lang="ru-RU" sz="24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220284118"/>
      </p:ext>
    </p:extLst>
  </p:cSld>
  <p:clrMapOvr>
    <a:masterClrMapping/>
  </p:clrMapOvr>
  <p:transition spd="med">
    <p:wedg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059832" y="419472"/>
            <a:ext cx="3407664" cy="461665"/>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ru-RU" sz="2400" b="1" dirty="0">
                <a:latin typeface="Times New Roman" pitchFamily="18" charset="0"/>
                <a:cs typeface="Times New Roman" pitchFamily="18" charset="0"/>
              </a:rPr>
              <a:t>Маскировочные маски</a:t>
            </a:r>
          </a:p>
        </p:txBody>
      </p:sp>
      <p:sp>
        <p:nvSpPr>
          <p:cNvPr id="3" name="Прямоугольник 2"/>
          <p:cNvSpPr/>
          <p:nvPr/>
        </p:nvSpPr>
        <p:spPr>
          <a:xfrm>
            <a:off x="179512" y="1484784"/>
            <a:ext cx="8856984" cy="452431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ru-RU" sz="2400" dirty="0">
                <a:solidFill>
                  <a:srgbClr val="000000"/>
                </a:solidFill>
                <a:latin typeface="Times New Roman" pitchFamily="18" charset="0"/>
                <a:cs typeface="Times New Roman" pitchFamily="18" charset="0"/>
              </a:rPr>
              <a:t>Маскировочные маски предназначены для скрытия как подвижных, так и неподвижных объектов от наблюдения противника. Маски бывают естественные и искусственные. В современных условиях искусственные маски не могут полноценно скрыть объекты т.к. сами маски техническими средствами наблюдения резко выделяются на естественном фоне, однако за искусственными масками противнику невозможно определить характер скрываемого объекта, а также само наличие объекта за маской.</a:t>
            </a:r>
          </a:p>
          <a:p>
            <a:pPr algn="just"/>
            <a:r>
              <a:rPr lang="ru-RU" sz="2400" dirty="0">
                <a:solidFill>
                  <a:srgbClr val="000000"/>
                </a:solidFill>
                <a:latin typeface="Times New Roman" pitchFamily="18" charset="0"/>
                <a:cs typeface="Times New Roman" pitchFamily="18" charset="0"/>
              </a:rPr>
              <a:t>Искусственные маски по своему характеру подразделяются на вертикальные, горизонтальные, наклонные, маски-перекрытия, деформирующие, специальные.</a:t>
            </a:r>
            <a:endParaRPr lang="ru-RU" sz="2400" b="0" i="0" dirty="0">
              <a:solidFill>
                <a:srgbClr val="00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262378592"/>
      </p:ext>
    </p:extLst>
  </p:cSld>
  <p:clrMapOvr>
    <a:masterClrMapping/>
  </p:clrMapOvr>
  <p:transition spd="med">
    <p:wedg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814" y="39158"/>
            <a:ext cx="9007682" cy="687880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buFont typeface="Arial"/>
              <a:buChar char="•"/>
            </a:pPr>
            <a:r>
              <a:rPr lang="ru-RU" sz="2100" dirty="0">
                <a:solidFill>
                  <a:srgbClr val="000000"/>
                </a:solidFill>
                <a:latin typeface="Times New Roman" pitchFamily="18" charset="0"/>
                <a:cs typeface="Times New Roman" pitchFamily="18" charset="0"/>
              </a:rPr>
              <a:t>Специальные маски предназначены для скрытия или имитации объектов от технических средств наблюдения (радиолокационных средств, радиотехнических средств, </a:t>
            </a:r>
            <a:r>
              <a:rPr lang="ru-RU" sz="2100" dirty="0" err="1">
                <a:solidFill>
                  <a:srgbClr val="000000"/>
                </a:solidFill>
                <a:latin typeface="Times New Roman" pitchFamily="18" charset="0"/>
                <a:cs typeface="Times New Roman" pitchFamily="18" charset="0"/>
              </a:rPr>
              <a:t>тепловизионных</a:t>
            </a:r>
            <a:r>
              <a:rPr lang="ru-RU" sz="2100" dirty="0">
                <a:solidFill>
                  <a:srgbClr val="000000"/>
                </a:solidFill>
                <a:latin typeface="Times New Roman" pitchFamily="18" charset="0"/>
                <a:cs typeface="Times New Roman" pitchFamily="18" charset="0"/>
              </a:rPr>
              <a:t> приборов, теплолокаторов, инфракрасных оптических приборов, звукометрических приборов, ультразвуковых локаторов и т.п.).</a:t>
            </a:r>
          </a:p>
          <a:p>
            <a:pPr>
              <a:buFont typeface="Arial"/>
              <a:buChar char="•"/>
            </a:pPr>
            <a:r>
              <a:rPr lang="ru-RU" sz="2100" dirty="0">
                <a:solidFill>
                  <a:srgbClr val="000000"/>
                </a:solidFill>
                <a:latin typeface="Times New Roman" pitchFamily="18" charset="0"/>
                <a:cs typeface="Times New Roman" pitchFamily="18" charset="0"/>
              </a:rPr>
              <a:t>Вертикальные маски предназначены для скрытия объектов от визуального наземного наблюдения.</a:t>
            </a:r>
          </a:p>
          <a:p>
            <a:pPr>
              <a:buFont typeface="Arial"/>
              <a:buChar char="•"/>
            </a:pPr>
            <a:r>
              <a:rPr lang="ru-RU" sz="2100" dirty="0">
                <a:solidFill>
                  <a:srgbClr val="000000"/>
                </a:solidFill>
                <a:latin typeface="Times New Roman" pitchFamily="18" charset="0"/>
                <a:cs typeface="Times New Roman" pitchFamily="18" charset="0"/>
              </a:rPr>
              <a:t>Горизонтальные маски предназначены для скрытия объектов от визуального воздушного наблюдения</a:t>
            </a:r>
            <a:r>
              <a:rPr lang="ru-RU" sz="2100" dirty="0" smtClean="0">
                <a:solidFill>
                  <a:srgbClr val="000000"/>
                </a:solidFill>
                <a:latin typeface="Times New Roman" pitchFamily="18" charset="0"/>
                <a:cs typeface="Times New Roman" pitchFamily="18" charset="0"/>
              </a:rPr>
              <a:t>. </a:t>
            </a:r>
            <a:endParaRPr lang="ru-RU" sz="2100" dirty="0">
              <a:solidFill>
                <a:srgbClr val="000000"/>
              </a:solidFill>
              <a:latin typeface="Times New Roman" pitchFamily="18" charset="0"/>
              <a:cs typeface="Times New Roman" pitchFamily="18" charset="0"/>
            </a:endParaRPr>
          </a:p>
          <a:p>
            <a:pPr>
              <a:buFont typeface="Arial"/>
              <a:buChar char="•"/>
            </a:pPr>
            <a:r>
              <a:rPr lang="ru-RU" sz="2100" dirty="0" err="1">
                <a:solidFill>
                  <a:srgbClr val="000000"/>
                </a:solidFill>
                <a:latin typeface="Times New Roman" pitchFamily="18" charset="0"/>
                <a:cs typeface="Times New Roman" pitchFamily="18" charset="0"/>
              </a:rPr>
              <a:t>Наклоннные</a:t>
            </a:r>
            <a:r>
              <a:rPr lang="ru-RU" sz="2100" dirty="0">
                <a:solidFill>
                  <a:srgbClr val="000000"/>
                </a:solidFill>
                <a:latin typeface="Times New Roman" pitchFamily="18" charset="0"/>
                <a:cs typeface="Times New Roman" pitchFamily="18" charset="0"/>
              </a:rPr>
              <a:t> маски предназначены для скрытия объектов от визуального наземного наблюдения при нахождении противника выше наших войск.</a:t>
            </a:r>
          </a:p>
          <a:p>
            <a:pPr>
              <a:buFont typeface="Arial"/>
              <a:buChar char="•"/>
            </a:pPr>
            <a:r>
              <a:rPr lang="ru-RU" sz="2100" dirty="0">
                <a:solidFill>
                  <a:srgbClr val="000000"/>
                </a:solidFill>
                <a:latin typeface="Times New Roman" pitchFamily="18" charset="0"/>
                <a:cs typeface="Times New Roman" pitchFamily="18" charset="0"/>
              </a:rPr>
              <a:t>Маски-перекрытия предназначены для скрытия объектов от всех видов визуального наблюдения.</a:t>
            </a:r>
          </a:p>
          <a:p>
            <a:pPr>
              <a:buFont typeface="Arial"/>
              <a:buChar char="•"/>
            </a:pPr>
            <a:r>
              <a:rPr lang="ru-RU" sz="2100" dirty="0">
                <a:solidFill>
                  <a:srgbClr val="000000"/>
                </a:solidFill>
                <a:latin typeface="Times New Roman" pitchFamily="18" charset="0"/>
                <a:cs typeface="Times New Roman" pitchFamily="18" charset="0"/>
              </a:rPr>
              <a:t>Деформирующие маски предназначены для </a:t>
            </a:r>
            <a:r>
              <a:rPr lang="ru-RU" sz="2100" dirty="0" smtClean="0">
                <a:solidFill>
                  <a:srgbClr val="000000"/>
                </a:solidFill>
                <a:latin typeface="Times New Roman" pitchFamily="18" charset="0"/>
                <a:cs typeface="Times New Roman" pitchFamily="18" charset="0"/>
              </a:rPr>
              <a:t>иск</a:t>
            </a:r>
            <a:r>
              <a:rPr lang="ru-RU" sz="2100" dirty="0">
                <a:solidFill>
                  <a:srgbClr val="000000"/>
                </a:solidFill>
                <a:latin typeface="Times New Roman" pitchFamily="18" charset="0"/>
                <a:cs typeface="Times New Roman" pitchFamily="18" charset="0"/>
              </a:rPr>
              <a:t>ажения вида наблюдаемого объекта и его теней</a:t>
            </a:r>
            <a:r>
              <a:rPr lang="ru-RU" sz="2100" dirty="0" smtClean="0">
                <a:solidFill>
                  <a:srgbClr val="000000"/>
                </a:solidFill>
                <a:latin typeface="Times New Roman" pitchFamily="18" charset="0"/>
                <a:cs typeface="Times New Roman" pitchFamily="18" charset="0"/>
              </a:rPr>
              <a:t>.</a:t>
            </a:r>
          </a:p>
          <a:p>
            <a:r>
              <a:rPr lang="ru-RU" sz="2100" dirty="0">
                <a:solidFill>
                  <a:srgbClr val="000000"/>
                </a:solidFill>
                <a:latin typeface="Times New Roman" pitchFamily="18" charset="0"/>
                <a:cs typeface="Times New Roman" pitchFamily="18" charset="0"/>
              </a:rPr>
              <a:t> </a:t>
            </a:r>
            <a:r>
              <a:rPr lang="ru-RU" sz="2100" dirty="0" smtClean="0">
                <a:solidFill>
                  <a:srgbClr val="000000"/>
                </a:solidFill>
                <a:latin typeface="Times New Roman" pitchFamily="18" charset="0"/>
                <a:cs typeface="Times New Roman" pitchFamily="18" charset="0"/>
              </a:rPr>
              <a:t>    </a:t>
            </a:r>
            <a:r>
              <a:rPr lang="ru-RU" sz="2100" dirty="0" smtClean="0">
                <a:solidFill>
                  <a:srgbClr val="000000"/>
                </a:solidFill>
                <a:latin typeface="Arial"/>
              </a:rPr>
              <a:t> </a:t>
            </a:r>
            <a:r>
              <a:rPr lang="ru-RU" sz="2100" dirty="0">
                <a:solidFill>
                  <a:srgbClr val="000000"/>
                </a:solidFill>
                <a:latin typeface="Times New Roman" pitchFamily="18" charset="0"/>
                <a:cs typeface="Times New Roman" pitchFamily="18" charset="0"/>
              </a:rPr>
              <a:t>Искусственные маски могут изготавливаться из подручных средств непосредственно в войсках или для их устройства могут использоваться табельные маскировочные средства и материалы (маскировочные сети, </a:t>
            </a:r>
            <a:r>
              <a:rPr lang="ru-RU" sz="2100" dirty="0" err="1">
                <a:solidFill>
                  <a:srgbClr val="000000"/>
                </a:solidFill>
                <a:latin typeface="Times New Roman" pitchFamily="18" charset="0"/>
                <a:cs typeface="Times New Roman" pitchFamily="18" charset="0"/>
              </a:rPr>
              <a:t>светопогодоустойчивая</a:t>
            </a:r>
            <a:r>
              <a:rPr lang="ru-RU" sz="2100" dirty="0">
                <a:solidFill>
                  <a:srgbClr val="000000"/>
                </a:solidFill>
                <a:latin typeface="Times New Roman" pitchFamily="18" charset="0"/>
                <a:cs typeface="Times New Roman" pitchFamily="18" charset="0"/>
              </a:rPr>
              <a:t> маскировочная бумага СМБ, сетчатая ткань, армированная бумага, полихлорвиниловая пленка, краски, мел, известь и т.п.).</a:t>
            </a:r>
            <a:endParaRPr lang="ru-RU" sz="2100" b="0" i="0" dirty="0">
              <a:solidFill>
                <a:srgbClr val="00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317773052"/>
      </p:ext>
    </p:extLst>
  </p:cSld>
  <p:clrMapOvr>
    <a:masterClrMapping/>
  </p:clrMapOvr>
  <p:transition spd="med">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6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Схема 1"/>
          <p:cNvGraphicFramePr/>
          <p:nvPr>
            <p:extLst>
              <p:ext uri="{D42A27DB-BD31-4B8C-83A1-F6EECF244321}">
                <p14:modId xmlns:p14="http://schemas.microsoft.com/office/powerpoint/2010/main" val="1255142316"/>
              </p:ext>
            </p:extLst>
          </p:nvPr>
        </p:nvGraphicFramePr>
        <p:xfrm>
          <a:off x="899592" y="260648"/>
          <a:ext cx="7606058" cy="6192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wedg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7103" y="487025"/>
            <a:ext cx="9144000" cy="6370975"/>
          </a:xfrm>
          <a:prstGeom prst="rect">
            <a:avLst/>
          </a:prstGeom>
        </p:spPr>
        <p:txBody>
          <a:bodyPr wrap="square">
            <a:spAutoFit/>
          </a:bodyPr>
          <a:lstStyle/>
          <a:p>
            <a:r>
              <a:rPr lang="ru-RU" sz="2400" dirty="0" smtClean="0">
                <a:latin typeface="Times New Roman" pitchFamily="18" charset="0"/>
                <a:cs typeface="Times New Roman" pitchFamily="18" charset="0"/>
              </a:rPr>
              <a:t>Стойки </a:t>
            </a:r>
            <a:r>
              <a:rPr lang="ru-RU" sz="2400" dirty="0">
                <a:latin typeface="Times New Roman" pitchFamily="18" charset="0"/>
                <a:cs typeface="Times New Roman" pitchFamily="18" charset="0"/>
              </a:rPr>
              <a:t>и растяжки могут использоваться табельные или из подручных материалов. Заполнение маски из подручных материалов (хворост, камыш, тростник, кустарник) или из табельных маскировочных сетей (МКТ-Т, МКТ-Л, МКТ-С, ТС-75). С помощью такой маски можно, например, скрывать от наблюдателей противника движение техники и личного состава по дороге, производимые фортификационные работы, подвижные командные пункты, посадочные площадки вертолетов и любые другие объекты. Наличие в заполнении маски заземленной металлической сетки (сетка-</a:t>
            </a:r>
            <a:r>
              <a:rPr lang="ru-RU" sz="2400" dirty="0" err="1">
                <a:latin typeface="Times New Roman" pitchFamily="18" charset="0"/>
                <a:cs typeface="Times New Roman" pitchFamily="18" charset="0"/>
              </a:rPr>
              <a:t>рабица</a:t>
            </a:r>
            <a:r>
              <a:rPr lang="ru-RU" sz="2400" dirty="0">
                <a:latin typeface="Times New Roman" pitchFamily="18" charset="0"/>
                <a:cs typeface="Times New Roman" pitchFamily="18" charset="0"/>
              </a:rPr>
              <a:t>, колючая или гладкая проволока), металлических листов или уголковых отражателей делает маску непрозрачной и для радиолокаторов. Если сетку или </a:t>
            </a:r>
            <a:r>
              <a:rPr lang="ru-RU" sz="2400" dirty="0" err="1">
                <a:latin typeface="Times New Roman" pitchFamily="18" charset="0"/>
                <a:cs typeface="Times New Roman" pitchFamily="18" charset="0"/>
              </a:rPr>
              <a:t>мет.листы</a:t>
            </a:r>
            <a:r>
              <a:rPr lang="ru-RU" sz="2400" dirty="0">
                <a:latin typeface="Times New Roman" pitchFamily="18" charset="0"/>
                <a:cs typeface="Times New Roman" pitchFamily="18" charset="0"/>
              </a:rPr>
              <a:t> нагревать (например, электричеством, то такая маска становится непрозрачной и для </a:t>
            </a:r>
            <a:r>
              <a:rPr lang="ru-RU" sz="2400" dirty="0" err="1">
                <a:latin typeface="Times New Roman" pitchFamily="18" charset="0"/>
                <a:cs typeface="Times New Roman" pitchFamily="18" charset="0"/>
              </a:rPr>
              <a:t>тепловизионных</a:t>
            </a:r>
            <a:r>
              <a:rPr lang="ru-RU" sz="2400" dirty="0">
                <a:latin typeface="Times New Roman" pitchFamily="18" charset="0"/>
                <a:cs typeface="Times New Roman" pitchFamily="18" charset="0"/>
              </a:rPr>
              <a:t> приборов.</a:t>
            </a:r>
          </a:p>
          <a:p>
            <a:endParaRPr lang="ru-RU" sz="2400" dirty="0">
              <a:latin typeface="Times New Roman" pitchFamily="18" charset="0"/>
              <a:cs typeface="Times New Roman" pitchFamily="18" charset="0"/>
            </a:endParaRPr>
          </a:p>
          <a:p>
            <a:r>
              <a:rPr lang="ru-RU" sz="2400" dirty="0" smtClean="0">
                <a:latin typeface="Times New Roman" pitchFamily="18" charset="0"/>
                <a:cs typeface="Times New Roman" pitchFamily="18" charset="0"/>
              </a:rPr>
              <a:t>     </a:t>
            </a:r>
            <a:r>
              <a:rPr lang="ru-RU" sz="2400" b="1" dirty="0" smtClean="0">
                <a:effectLst>
                  <a:outerShdw blurRad="38100" dist="38100" dir="2700000" algn="tl">
                    <a:srgbClr val="000000">
                      <a:alpha val="43137"/>
                    </a:srgbClr>
                  </a:outerShdw>
                </a:effectLst>
                <a:latin typeface="Times New Roman" pitchFamily="18" charset="0"/>
                <a:cs typeface="Times New Roman" pitchFamily="18" charset="0"/>
              </a:rPr>
              <a:t>Наклонная </a:t>
            </a:r>
            <a:r>
              <a:rPr lang="ru-RU" sz="2400" b="1" dirty="0">
                <a:effectLst>
                  <a:outerShdw blurRad="38100" dist="38100" dir="2700000" algn="tl">
                    <a:srgbClr val="000000">
                      <a:alpha val="43137"/>
                    </a:srgbClr>
                  </a:outerShdw>
                </a:effectLst>
                <a:latin typeface="Times New Roman" pitchFamily="18" charset="0"/>
                <a:cs typeface="Times New Roman" pitchFamily="18" charset="0"/>
              </a:rPr>
              <a:t>маска </a:t>
            </a:r>
            <a:r>
              <a:rPr lang="ru-RU" sz="2400" dirty="0">
                <a:latin typeface="Times New Roman" pitchFamily="18" charset="0"/>
                <a:cs typeface="Times New Roman" pitchFamily="18" charset="0"/>
              </a:rPr>
              <a:t>ничем от вертикальной не отличается, за исключением того, что ставится наклонно.</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50" y="647580"/>
            <a:ext cx="9042147" cy="623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2607538" y="120063"/>
            <a:ext cx="4427687"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u="sng" dirty="0">
                <a:effectLst>
                  <a:outerShdw blurRad="38100" dist="38100" dir="2700000" algn="tl">
                    <a:srgbClr val="000000">
                      <a:alpha val="43137"/>
                    </a:srgbClr>
                  </a:outerShdw>
                </a:effectLst>
                <a:latin typeface="Times New Roman" pitchFamily="18" charset="0"/>
                <a:cs typeface="Times New Roman" pitchFamily="18" charset="0"/>
              </a:rPr>
              <a:t>Пример вертикальной маски. </a:t>
            </a:r>
          </a:p>
        </p:txBody>
      </p:sp>
    </p:spTree>
    <p:extLst>
      <p:ext uri="{BB962C8B-B14F-4D97-AF65-F5344CB8AC3E}">
        <p14:creationId xmlns:p14="http://schemas.microsoft.com/office/powerpoint/2010/main" val="3229391128"/>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25602"/>
                                        </p:tgtEl>
                                      </p:cBhvr>
                                    </p:animEffect>
                                    <p:set>
                                      <p:cBhvr>
                                        <p:cTn id="7" dur="1" fill="hold">
                                          <p:stCondLst>
                                            <p:cond delay="499"/>
                                          </p:stCondLst>
                                        </p:cTn>
                                        <p:tgtEl>
                                          <p:spTgt spid="256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836712"/>
            <a:ext cx="8856984" cy="2677656"/>
          </a:xfrm>
          <a:prstGeom prst="rect">
            <a:avLst/>
          </a:prstGeom>
        </p:spPr>
        <p:txBody>
          <a:bodyPr wrap="square">
            <a:spAutoFit/>
          </a:bodyPr>
          <a:lstStyle/>
          <a:p>
            <a:r>
              <a:rPr lang="ru-RU" sz="2400" b="1" dirty="0">
                <a:solidFill>
                  <a:srgbClr val="000000"/>
                </a:solidFill>
                <a:latin typeface="Times New Roman" pitchFamily="18" charset="0"/>
                <a:cs typeface="Times New Roman" pitchFamily="18" charset="0"/>
              </a:rPr>
              <a:t> </a:t>
            </a:r>
            <a:r>
              <a:rPr lang="ru-RU" sz="2400" dirty="0">
                <a:solidFill>
                  <a:srgbClr val="000000"/>
                </a:solidFill>
                <a:latin typeface="Times New Roman" pitchFamily="18" charset="0"/>
                <a:cs typeface="Times New Roman" pitchFamily="18" charset="0"/>
              </a:rPr>
              <a:t>Скрывает объекты только от наблюдения сверху (с самолета, вертолета). Такими масками прикрываются участки дорог, стоянки техники, штабеля материальных средств, фортификационные работы, командно-наблюдательные пункты. Преимущество такой маски в том, что подвижные объекты могут быстро скрываться под маской и выезжать из-под нее. Заполнение маски чаще производится табельными маскировочными сетями.</a:t>
            </a:r>
            <a:endParaRPr lang="ru-RU" sz="2400" dirty="0">
              <a:latin typeface="Times New Roman" pitchFamily="18" charset="0"/>
              <a:cs typeface="Times New Roman" pitchFamily="18" charset="0"/>
            </a:endParaRPr>
          </a:p>
        </p:txBody>
      </p:sp>
      <p:sp>
        <p:nvSpPr>
          <p:cNvPr id="3" name="Прямоугольник 2"/>
          <p:cNvSpPr/>
          <p:nvPr/>
        </p:nvSpPr>
        <p:spPr>
          <a:xfrm>
            <a:off x="2222016" y="138411"/>
            <a:ext cx="4627959"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ru-RU" sz="2400" b="1" dirty="0">
                <a:solidFill>
                  <a:schemeClr val="bg1"/>
                </a:solidFill>
                <a:latin typeface="Times New Roman" pitchFamily="18" charset="0"/>
                <a:cs typeface="Times New Roman" pitchFamily="18" charset="0"/>
              </a:rPr>
              <a:t>Пример горизонтальной маски.</a:t>
            </a:r>
            <a:endParaRPr lang="ru-RU" sz="2400" dirty="0">
              <a:solidFill>
                <a:schemeClr val="bg1"/>
              </a:solidFill>
              <a:latin typeface="Times New Roman" pitchFamily="18" charset="0"/>
              <a:cs typeface="Times New Roman" pitchFamily="18" charset="0"/>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5" y="802325"/>
            <a:ext cx="8922243" cy="583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0888346"/>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wipe(down)">
                                      <p:cBhvr>
                                        <p:cTn id="7" dur="500"/>
                                        <p:tgtEl>
                                          <p:spTgt spid="2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8309" y="1340768"/>
            <a:ext cx="8928992" cy="5262979"/>
          </a:xfrm>
          <a:prstGeom prst="rect">
            <a:avLst/>
          </a:prstGeom>
        </p:spPr>
        <p:txBody>
          <a:bodyPr wrap="square">
            <a:spAutoFit/>
          </a:bodyPr>
          <a:lstStyle/>
          <a:p>
            <a:r>
              <a:rPr lang="ru-RU" sz="2400" dirty="0" smtClean="0">
                <a:latin typeface="Times New Roman" pitchFamily="18" charset="0"/>
                <a:cs typeface="Times New Roman" pitchFamily="18" charset="0"/>
              </a:rPr>
              <a:t>Один </a:t>
            </a:r>
            <a:r>
              <a:rPr lang="ru-RU" sz="2400" dirty="0">
                <a:latin typeface="Times New Roman" pitchFamily="18" charset="0"/>
                <a:cs typeface="Times New Roman" pitchFamily="18" charset="0"/>
              </a:rPr>
              <a:t>из наиболее распространенных типов масок. Скрывает как от наземного, так и воздушного наблюдения. Такая маска может быть выпуклой (например, покрывающей танк), плоской (например, покрывающей окоп), вогнутой (например имитирующей неглубокую впадину в то время как под ней глубокий котлован. При современных средствах наблюдения такие маски не могут как раньше замаскировать, например, танк под холм. Но они не позволяют определить тип объекта, а при устройстве нескольких пустых масок наряду с подлинными вводят противника в заблуждение относительно количества объектов. Сочетание такой маски с металлической сеткой, источниками нагрева (имеется в виду создание ложного объекта прикрытого маской) может создать у противника впечатление наличия объекта под маской (танк, орудие, блиндаж и т.п.)</a:t>
            </a:r>
          </a:p>
        </p:txBody>
      </p:sp>
      <p:sp>
        <p:nvSpPr>
          <p:cNvPr id="3" name="Прямоугольник 2"/>
          <p:cNvSpPr/>
          <p:nvPr/>
        </p:nvSpPr>
        <p:spPr>
          <a:xfrm>
            <a:off x="2411760" y="332656"/>
            <a:ext cx="4185248"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dirty="0">
                <a:solidFill>
                  <a:schemeClr val="bg1"/>
                </a:solidFill>
                <a:latin typeface="Times New Roman" pitchFamily="18" charset="0"/>
                <a:cs typeface="Times New Roman" pitchFamily="18" charset="0"/>
              </a:rPr>
              <a:t>Пример маски-перекрытия. </a:t>
            </a:r>
            <a:endParaRPr lang="ru-RU" b="1" dirty="0">
              <a:solidFill>
                <a:schemeClr val="bg1"/>
              </a:solidFill>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80727"/>
            <a:ext cx="9107707" cy="5623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057774"/>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p:cTn id="7" dur="500" fill="hold"/>
                                        <p:tgtEl>
                                          <p:spTgt spid="27650"/>
                                        </p:tgtEl>
                                        <p:attrNameLst>
                                          <p:attrName>ppt_w</p:attrName>
                                        </p:attrNameLst>
                                      </p:cBhvr>
                                      <p:tavLst>
                                        <p:tav tm="0">
                                          <p:val>
                                            <p:fltVal val="0"/>
                                          </p:val>
                                        </p:tav>
                                        <p:tav tm="100000">
                                          <p:val>
                                            <p:strVal val="#ppt_w"/>
                                          </p:val>
                                        </p:tav>
                                      </p:tavLst>
                                    </p:anim>
                                    <p:anim calcmode="lin" valueType="num">
                                      <p:cBhvr>
                                        <p:cTn id="8" dur="500" fill="hold"/>
                                        <p:tgtEl>
                                          <p:spTgt spid="27650"/>
                                        </p:tgtEl>
                                        <p:attrNameLst>
                                          <p:attrName>ppt_h</p:attrName>
                                        </p:attrNameLst>
                                      </p:cBhvr>
                                      <p:tavLst>
                                        <p:tav tm="0">
                                          <p:val>
                                            <p:fltVal val="0"/>
                                          </p:val>
                                        </p:tav>
                                        <p:tav tm="100000">
                                          <p:val>
                                            <p:strVal val="#ppt_h"/>
                                          </p:val>
                                        </p:tav>
                                      </p:tavLst>
                                    </p:anim>
                                    <p:animEffect transition="in" filter="fade">
                                      <p:cBhvr>
                                        <p:cTn id="9"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2166248"/>
            <a:ext cx="8784976"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b="1" dirty="0">
                <a:solidFill>
                  <a:srgbClr val="000000"/>
                </a:solidFill>
                <a:latin typeface="Times New Roman" pitchFamily="18" charset="0"/>
                <a:cs typeface="Times New Roman" pitchFamily="18" charset="0"/>
              </a:rPr>
              <a:t> </a:t>
            </a:r>
            <a:r>
              <a:rPr lang="ru-RU" sz="2400" b="1" dirty="0" smtClean="0">
                <a:solidFill>
                  <a:srgbClr val="000000"/>
                </a:solidFill>
                <a:latin typeface="Times New Roman" pitchFamily="18" charset="0"/>
                <a:cs typeface="Times New Roman" pitchFamily="18" charset="0"/>
              </a:rPr>
              <a:t>   </a:t>
            </a:r>
            <a:r>
              <a:rPr lang="ru-RU" sz="2400" dirty="0" smtClean="0">
                <a:solidFill>
                  <a:srgbClr val="000000"/>
                </a:solidFill>
                <a:latin typeface="Times New Roman" pitchFamily="18" charset="0"/>
                <a:cs typeface="Times New Roman" pitchFamily="18" charset="0"/>
              </a:rPr>
              <a:t>Справа </a:t>
            </a:r>
            <a:r>
              <a:rPr lang="ru-RU" sz="2400" dirty="0">
                <a:solidFill>
                  <a:srgbClr val="000000"/>
                </a:solidFill>
                <a:latin typeface="Times New Roman" pitchFamily="18" charset="0"/>
                <a:cs typeface="Times New Roman" pitchFamily="18" charset="0"/>
              </a:rPr>
              <a:t>уголковый отражатель, дающий на экране радиолокатора отметку танка. Слева пример расстановки уголковых отражателей вдоль дороги. На экране локатора противника постоянно отмечается движение танков по дороге вне </a:t>
            </a:r>
            <a:r>
              <a:rPr lang="ru-RU" sz="2400" dirty="0" err="1">
                <a:solidFill>
                  <a:srgbClr val="000000"/>
                </a:solidFill>
                <a:latin typeface="Times New Roman" pitchFamily="18" charset="0"/>
                <a:cs typeface="Times New Roman" pitchFamily="18" charset="0"/>
              </a:rPr>
              <a:t>зависисмости</a:t>
            </a:r>
            <a:r>
              <a:rPr lang="ru-RU" sz="2400" dirty="0">
                <a:solidFill>
                  <a:srgbClr val="000000"/>
                </a:solidFill>
                <a:latin typeface="Times New Roman" pitchFamily="18" charset="0"/>
                <a:cs typeface="Times New Roman" pitchFamily="18" charset="0"/>
              </a:rPr>
              <a:t> от того - реально идут по ней танки или нет. Размер отражателя 35х35х35см.</a:t>
            </a:r>
            <a:endParaRPr lang="ru-RU" sz="2400" dirty="0">
              <a:latin typeface="Times New Roman" pitchFamily="18" charset="0"/>
              <a:cs typeface="Times New Roman" pitchFamily="18" charset="0"/>
            </a:endParaRPr>
          </a:p>
        </p:txBody>
      </p:sp>
      <p:sp>
        <p:nvSpPr>
          <p:cNvPr id="3" name="Прямоугольник 2"/>
          <p:cNvSpPr/>
          <p:nvPr/>
        </p:nvSpPr>
        <p:spPr>
          <a:xfrm>
            <a:off x="2447764" y="769675"/>
            <a:ext cx="4248472"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ru-RU" sz="2400" b="1" dirty="0">
                <a:solidFill>
                  <a:schemeClr val="bg1"/>
                </a:solidFill>
                <a:latin typeface="Times New Roman" pitchFamily="18" charset="0"/>
                <a:cs typeface="Times New Roman" pitchFamily="18" charset="0"/>
              </a:rPr>
              <a:t>Пример специальной маски.</a:t>
            </a:r>
            <a:endParaRPr lang="ru-RU" dirty="0">
              <a:solidFill>
                <a:schemeClr val="bg1"/>
              </a:solidFill>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8840"/>
            <a:ext cx="9144000" cy="4406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771800" y="2139836"/>
            <a:ext cx="140615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ru-RU" dirty="0"/>
              <a:t>П</a:t>
            </a:r>
            <a:r>
              <a:rPr lang="ru-RU" dirty="0" smtClean="0"/>
              <a:t>ротивник</a:t>
            </a:r>
            <a:endParaRPr lang="ru-RU" dirty="0"/>
          </a:p>
        </p:txBody>
      </p:sp>
      <p:cxnSp>
        <p:nvCxnSpPr>
          <p:cNvPr id="6" name="Прямая со стрелкой 5"/>
          <p:cNvCxnSpPr/>
          <p:nvPr/>
        </p:nvCxnSpPr>
        <p:spPr>
          <a:xfrm>
            <a:off x="4788024" y="3320410"/>
            <a:ext cx="1368152" cy="18059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7538"/>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674"/>
                                        </p:tgtEl>
                                        <p:attrNameLst>
                                          <p:attrName>style.visibility</p:attrName>
                                        </p:attrNameLst>
                                      </p:cBhvr>
                                      <p:to>
                                        <p:strVal val="visible"/>
                                      </p:to>
                                    </p:set>
                                    <p:anim calcmode="lin" valueType="num">
                                      <p:cBhvr additive="base">
                                        <p:cTn id="11" dur="500" fill="hold"/>
                                        <p:tgtEl>
                                          <p:spTgt spid="28674"/>
                                        </p:tgtEl>
                                        <p:attrNameLst>
                                          <p:attrName>ppt_x</p:attrName>
                                        </p:attrNameLst>
                                      </p:cBhvr>
                                      <p:tavLst>
                                        <p:tav tm="0">
                                          <p:val>
                                            <p:strVal val="#ppt_x"/>
                                          </p:val>
                                        </p:tav>
                                        <p:tav tm="100000">
                                          <p:val>
                                            <p:strVal val="#ppt_x"/>
                                          </p:val>
                                        </p:tav>
                                      </p:tavLst>
                                    </p:anim>
                                    <p:anim calcmode="lin" valueType="num">
                                      <p:cBhvr additive="base">
                                        <p:cTn id="12" dur="500" fill="hold"/>
                                        <p:tgtEl>
                                          <p:spTgt spid="286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628800"/>
            <a:ext cx="9144000" cy="267765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b="1" dirty="0">
                <a:solidFill>
                  <a:srgbClr val="000000"/>
                </a:solidFill>
                <a:latin typeface="Times New Roman" pitchFamily="18" charset="0"/>
                <a:cs typeface="Times New Roman" pitchFamily="18" charset="0"/>
              </a:rPr>
              <a:t> </a:t>
            </a:r>
            <a:r>
              <a:rPr lang="ru-RU" sz="2400" dirty="0">
                <a:solidFill>
                  <a:srgbClr val="000000"/>
                </a:solidFill>
                <a:latin typeface="Times New Roman" pitchFamily="18" charset="0"/>
                <a:cs typeface="Times New Roman" pitchFamily="18" charset="0"/>
              </a:rPr>
              <a:t>К углам и на крышу складского здания по краям прикреплены раскрашенные щиты неопределенной формы в сочетании с камуфляжной окраской крыши и стен здания. В результате тени, падающие от здания меняют свою форму, теряются геометрические формы здания. Наблюдатель противника видит искусственный объект, но не может его идентифицировать как здание и тем более определить его назначение. </a:t>
            </a:r>
            <a:endParaRPr lang="ru-RU" sz="2400" dirty="0">
              <a:latin typeface="Times New Roman" pitchFamily="18" charset="0"/>
              <a:cs typeface="Times New Roman" pitchFamily="18" charset="0"/>
            </a:endParaRPr>
          </a:p>
        </p:txBody>
      </p:sp>
      <p:sp>
        <p:nvSpPr>
          <p:cNvPr id="3" name="Прямоугольник 2"/>
          <p:cNvSpPr/>
          <p:nvPr/>
        </p:nvSpPr>
        <p:spPr>
          <a:xfrm>
            <a:off x="2231740" y="476519"/>
            <a:ext cx="468052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ru-RU" sz="2400" b="1" dirty="0">
                <a:solidFill>
                  <a:schemeClr val="bg1"/>
                </a:solidFill>
                <a:latin typeface="Times New Roman" pitchFamily="18" charset="0"/>
                <a:cs typeface="Times New Roman" pitchFamily="18" charset="0"/>
              </a:rPr>
              <a:t>Пример деформирующей маски.</a:t>
            </a:r>
            <a:endParaRPr lang="ru-RU" sz="2400" dirty="0">
              <a:solidFill>
                <a:schemeClr val="bg1"/>
              </a:solidFill>
              <a:latin typeface="Times New Roman" pitchFamily="18" charset="0"/>
              <a:cs typeface="Times New Roman" pitchFamily="18" charset="0"/>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6478"/>
            <a:ext cx="9144000" cy="5440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119860"/>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16632"/>
            <a:ext cx="8928992" cy="415498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400" dirty="0">
                <a:latin typeface="Times New Roman" pitchFamily="18" charset="0"/>
                <a:cs typeface="Times New Roman" pitchFamily="18" charset="0"/>
              </a:rPr>
              <a:t>Примерами деформирующих масок могут служить оформление в Москве мавзолея Ленина в 1941 году под двухэтажный особняк, кремлевских стен под многоэтажные жилые дома, кремлевских башен под водонапорные башни и высотные здания. Деформирующая маска может быть и подвижной. Например, такие козырьки можно разместить горизонтально и наклонно на башне танка. Танк потеряет привычные очертания, его тень исказится и при той же дальности обнаружения движущегося объекта наблюдатель противника не сможет правильно идентифицировать объект как танк. На </a:t>
            </a:r>
            <a:r>
              <a:rPr lang="ru-RU" sz="2400" dirty="0" err="1">
                <a:latin typeface="Times New Roman" pitchFamily="18" charset="0"/>
                <a:cs typeface="Times New Roman" pitchFamily="18" charset="0"/>
              </a:rPr>
              <a:t>аэроснимке</a:t>
            </a:r>
            <a:r>
              <a:rPr lang="ru-RU" sz="2400" dirty="0">
                <a:latin typeface="Times New Roman" pitchFamily="18" charset="0"/>
                <a:cs typeface="Times New Roman" pitchFamily="18" charset="0"/>
              </a:rPr>
              <a:t> </a:t>
            </a:r>
            <a:r>
              <a:rPr lang="ru-RU" sz="2400" dirty="0" err="1">
                <a:latin typeface="Times New Roman" pitchFamily="18" charset="0"/>
                <a:cs typeface="Times New Roman" pitchFamily="18" charset="0"/>
              </a:rPr>
              <a:t>дешифровальщик</a:t>
            </a:r>
            <a:r>
              <a:rPr lang="ru-RU" sz="2400" dirty="0">
                <a:latin typeface="Times New Roman" pitchFamily="18" charset="0"/>
                <a:cs typeface="Times New Roman" pitchFamily="18" charset="0"/>
              </a:rPr>
              <a:t> вообще не сможет идентифицировать объект.</a:t>
            </a:r>
          </a:p>
        </p:txBody>
      </p:sp>
    </p:spTree>
    <p:extLst>
      <p:ext uri="{BB962C8B-B14F-4D97-AF65-F5344CB8AC3E}">
        <p14:creationId xmlns:p14="http://schemas.microsoft.com/office/powerpoint/2010/main" val="1206002213"/>
      </p:ext>
    </p:extLst>
  </p:cSld>
  <p:clrMapOvr>
    <a:masterClrMapping/>
  </p:clrMapOvr>
  <p:transition spd="med">
    <p:wedg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88640"/>
            <a:ext cx="9144000" cy="646330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ru-RU" sz="2300" dirty="0">
                <a:solidFill>
                  <a:srgbClr val="000000"/>
                </a:solidFill>
                <a:latin typeface="Times New Roman" pitchFamily="18" charset="0"/>
                <a:cs typeface="Times New Roman" pitchFamily="18" charset="0"/>
              </a:rPr>
              <a:t>Естественные маски обычно отличаются от искусственных в основном заполнением маски естественной зеленью (травы, кустарника, деревьев), природным грунтом, камнем. Например, передняя стенка </a:t>
            </a:r>
            <a:r>
              <a:rPr lang="ru-RU" sz="2300" dirty="0" err="1">
                <a:solidFill>
                  <a:srgbClr val="000000"/>
                </a:solidFill>
                <a:latin typeface="Times New Roman" pitchFamily="18" charset="0"/>
                <a:cs typeface="Times New Roman" pitchFamily="18" charset="0"/>
              </a:rPr>
              <a:t>ДОТа</a:t>
            </a:r>
            <a:r>
              <a:rPr lang="ru-RU" sz="2300" dirty="0">
                <a:solidFill>
                  <a:srgbClr val="000000"/>
                </a:solidFill>
                <a:latin typeface="Times New Roman" pitchFamily="18" charset="0"/>
                <a:cs typeface="Times New Roman" pitchFamily="18" charset="0"/>
              </a:rPr>
              <a:t> в горной местности облицовывается природными камнями, имитирующими скалу. Растительные естественные маски имеют положительную сторону (скрывают объект и от визуального и от инструментального наблюдения) и отрицательную сторону (срезанная трава, кустарник быстро вянут, резко ухудшая маскировочные свойства маски; пересаженные деревья меняют оттенок листвы, также тем самым выдавая объект). Своевременная замена зелени не всегда дает нужный эффект, т.к. более сочная зелень на месте уже немного привядшей также выдает объект внимательному наблюдателю. В качестве естественных масок также применяются тени от местных предметов. Например, если поставить орудие в тени дома, то в солнечный день контраст ярко освещенной местности и глубокой тени совершенно скроет орудие от наблюдателя противника. Долговременные огневые сооружения нередко маскируют высадкой на его перекрытии живых деревьев, кустарника</a:t>
            </a:r>
            <a:endParaRPr lang="ru-RU" sz="2300" dirty="0">
              <a:latin typeface="Times New Roman" pitchFamily="18" charset="0"/>
              <a:cs typeface="Times New Roman" pitchFamily="18" charset="0"/>
            </a:endParaRPr>
          </a:p>
        </p:txBody>
      </p:sp>
    </p:spTree>
    <p:extLst>
      <p:ext uri="{BB962C8B-B14F-4D97-AF65-F5344CB8AC3E}">
        <p14:creationId xmlns:p14="http://schemas.microsoft.com/office/powerpoint/2010/main" val="3401306755"/>
      </p:ext>
    </p:extLst>
  </p:cSld>
  <p:clrMapOvr>
    <a:masterClrMapping/>
  </p:clrMapOvr>
  <p:transition spd="med">
    <p:wedg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4961" y="0"/>
            <a:ext cx="8964488" cy="681725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ru-RU" sz="1900" b="1" dirty="0" smtClean="0">
                <a:effectLst>
                  <a:outerShdw blurRad="38100" dist="38100" dir="2700000" algn="tl">
                    <a:srgbClr val="000000">
                      <a:alpha val="43137"/>
                    </a:srgbClr>
                  </a:outerShdw>
                </a:effectLst>
                <a:latin typeface="Times New Roman" pitchFamily="18" charset="0"/>
                <a:cs typeface="Times New Roman" pitchFamily="18" charset="0"/>
              </a:rPr>
              <a:t> Инженерные </a:t>
            </a:r>
            <a:r>
              <a:rPr lang="ru-RU" sz="1900" b="1" dirty="0">
                <a:effectLst>
                  <a:outerShdw blurRad="38100" dist="38100" dir="2700000" algn="tl">
                    <a:srgbClr val="000000">
                      <a:alpha val="43137"/>
                    </a:srgbClr>
                  </a:outerShdw>
                </a:effectLst>
                <a:latin typeface="Times New Roman" pitchFamily="18" charset="0"/>
                <a:cs typeface="Times New Roman" pitchFamily="18" charset="0"/>
              </a:rPr>
              <a:t>средства имитации и ложные сооружения</a:t>
            </a:r>
            <a:r>
              <a:rPr lang="ru-RU" sz="1900" b="1" dirty="0" smtClean="0">
                <a:effectLst>
                  <a:outerShdw blurRad="38100" dist="38100" dir="2700000" algn="tl">
                    <a:srgbClr val="000000">
                      <a:alpha val="43137"/>
                    </a:srgbClr>
                  </a:outerShdw>
                </a:effectLst>
                <a:latin typeface="Times New Roman" pitchFamily="18" charset="0"/>
                <a:cs typeface="Times New Roman" pitchFamily="18" charset="0"/>
              </a:rPr>
              <a:t>.</a:t>
            </a:r>
            <a:endParaRPr lang="ru-RU" sz="1900" b="1" dirty="0">
              <a:effectLst>
                <a:outerShdw blurRad="38100" dist="38100" dir="2700000" algn="tl">
                  <a:srgbClr val="000000">
                    <a:alpha val="43137"/>
                  </a:srgbClr>
                </a:outerShdw>
              </a:effectLst>
              <a:latin typeface="Times New Roman" pitchFamily="18" charset="0"/>
              <a:cs typeface="Times New Roman" pitchFamily="18" charset="0"/>
            </a:endParaRPr>
          </a:p>
          <a:p>
            <a:r>
              <a:rPr lang="ru-RU" sz="1900" b="1" i="1" dirty="0">
                <a:latin typeface="Times New Roman" pitchFamily="18" charset="0"/>
                <a:cs typeface="Times New Roman" pitchFamily="18" charset="0"/>
              </a:rPr>
              <a:t>Инженерные средства имитации и ложные сооружения предназначены для создания ложных позиций и районов расположения войск</a:t>
            </a:r>
            <a:r>
              <a:rPr lang="ru-RU" sz="1900" b="1" i="1" dirty="0" smtClean="0">
                <a:latin typeface="Times New Roman" pitchFamily="18" charset="0"/>
                <a:cs typeface="Times New Roman" pitchFamily="18" charset="0"/>
              </a:rPr>
              <a:t>.</a:t>
            </a:r>
            <a:endParaRPr lang="ru-RU" sz="1900" b="1" i="1" dirty="0">
              <a:latin typeface="Times New Roman" pitchFamily="18" charset="0"/>
              <a:cs typeface="Times New Roman" pitchFamily="18" charset="0"/>
            </a:endParaRPr>
          </a:p>
          <a:p>
            <a:r>
              <a:rPr lang="ru-RU" sz="1900" dirty="0">
                <a:latin typeface="Times New Roman" pitchFamily="18" charset="0"/>
                <a:cs typeface="Times New Roman" pitchFamily="18" charset="0"/>
              </a:rPr>
              <a:t>К инженерным средствам имитации относятся макеты вооружения и техники, радиолокационные уголковые отражатели, тепловые имитаторы и другие средства. В местах расположения макетов и ложных сооружений обязательно имитируют признаки жизнедеятельности, характерные для данного объекта (следы колесных и гусеничных машин, артиллерийский огонь, </a:t>
            </a:r>
            <a:r>
              <a:rPr lang="ru-RU" sz="1900" dirty="0" err="1">
                <a:latin typeface="Times New Roman" pitchFamily="18" charset="0"/>
                <a:cs typeface="Times New Roman" pitchFamily="18" charset="0"/>
              </a:rPr>
              <a:t>задульные</a:t>
            </a:r>
            <a:r>
              <a:rPr lang="ru-RU" sz="1900" dirty="0">
                <a:latin typeface="Times New Roman" pitchFamily="18" charset="0"/>
                <a:cs typeface="Times New Roman" pitchFamily="18" charset="0"/>
              </a:rPr>
              <a:t> конусы, движение техники и т. д</a:t>
            </a:r>
            <a:r>
              <a:rPr lang="ru-RU" sz="1900" dirty="0" smtClean="0">
                <a:latin typeface="Times New Roman" pitchFamily="18" charset="0"/>
                <a:cs typeface="Times New Roman" pitchFamily="18" charset="0"/>
              </a:rPr>
              <a:t>.).</a:t>
            </a:r>
            <a:endParaRPr lang="ru-RU" sz="1900" dirty="0">
              <a:latin typeface="Times New Roman" pitchFamily="18" charset="0"/>
              <a:cs typeface="Times New Roman" pitchFamily="18" charset="0"/>
            </a:endParaRPr>
          </a:p>
          <a:p>
            <a:r>
              <a:rPr lang="ru-RU" sz="1900" dirty="0">
                <a:latin typeface="Times New Roman" pitchFamily="18" charset="0"/>
                <a:cs typeface="Times New Roman" pitchFamily="18" charset="0"/>
              </a:rPr>
              <a:t>В ложных районах, на ложных позициях применяют макеты техники и вооружения, устраивают ложные траншеи, ходы сообщения, окопы для орудий и танков, укрытия для техники, личного состава и ложные дороги</a:t>
            </a:r>
            <a:r>
              <a:rPr lang="ru-RU" sz="1900" dirty="0" smtClean="0">
                <a:latin typeface="Times New Roman" pitchFamily="18" charset="0"/>
                <a:cs typeface="Times New Roman" pitchFamily="18" charset="0"/>
              </a:rPr>
              <a:t>.</a:t>
            </a:r>
            <a:endParaRPr lang="ru-RU" sz="1900" dirty="0">
              <a:latin typeface="Times New Roman" pitchFamily="18" charset="0"/>
              <a:cs typeface="Times New Roman" pitchFamily="18" charset="0"/>
            </a:endParaRPr>
          </a:p>
          <a:p>
            <a:r>
              <a:rPr lang="ru-RU" sz="1900" dirty="0">
                <a:latin typeface="Times New Roman" pitchFamily="18" charset="0"/>
                <a:cs typeface="Times New Roman" pitchFamily="18" charset="0"/>
              </a:rPr>
              <a:t>Места расположения макетов и ложных сооружений должны выбираться тактически обоснованно и с учетом характерных особенностей данной местности</a:t>
            </a:r>
            <a:r>
              <a:rPr lang="ru-RU" sz="1900" dirty="0" smtClean="0">
                <a:latin typeface="Times New Roman" pitchFamily="18" charset="0"/>
                <a:cs typeface="Times New Roman" pitchFamily="18" charset="0"/>
              </a:rPr>
              <a:t>.</a:t>
            </a:r>
            <a:endParaRPr lang="ru-RU" sz="1900" dirty="0">
              <a:latin typeface="Times New Roman" pitchFamily="18" charset="0"/>
              <a:cs typeface="Times New Roman" pitchFamily="18" charset="0"/>
            </a:endParaRPr>
          </a:p>
          <a:p>
            <a:r>
              <a:rPr lang="ru-RU" sz="1900" dirty="0">
                <a:latin typeface="Times New Roman" pitchFamily="18" charset="0"/>
                <a:cs typeface="Times New Roman" pitchFamily="18" charset="0"/>
              </a:rPr>
              <a:t>Сроки оборудования ложных объектов должны соответствовать срокам оборудования реальных объектов</a:t>
            </a:r>
            <a:r>
              <a:rPr lang="ru-RU" sz="1900" dirty="0" smtClean="0">
                <a:latin typeface="Times New Roman" pitchFamily="18" charset="0"/>
                <a:cs typeface="Times New Roman" pitchFamily="18" charset="0"/>
              </a:rPr>
              <a:t>.</a:t>
            </a:r>
            <a:endParaRPr lang="ru-RU" sz="1900" dirty="0">
              <a:latin typeface="Times New Roman" pitchFamily="18" charset="0"/>
              <a:cs typeface="Times New Roman" pitchFamily="18" charset="0"/>
            </a:endParaRPr>
          </a:p>
          <a:p>
            <a:r>
              <a:rPr lang="ru-RU" sz="1900" dirty="0">
                <a:latin typeface="Times New Roman" pitchFamily="18" charset="0"/>
                <a:cs typeface="Times New Roman" pitchFamily="18" charset="0"/>
              </a:rPr>
              <a:t>При имитации замаскированной техники в окопе возводят ложный окоп, с помощью стоек-подпорок над ним устраивают маску-перекрытие из покрытия табельного маскировочного комплекта; в окопе на стойках высотой 250 см устанавливают радиолокационные отражатели, а со стороны аппарели - тепловые имитаторы. При имитации замаскированной техники вне окопа дополнительно устраивают простейший каркас из жердей (брусьев) макета техники, над которым развертывают маску-перекрытие.</a:t>
            </a:r>
          </a:p>
        </p:txBody>
      </p:sp>
    </p:spTree>
    <p:extLst>
      <p:ext uri="{BB962C8B-B14F-4D97-AF65-F5344CB8AC3E}">
        <p14:creationId xmlns:p14="http://schemas.microsoft.com/office/powerpoint/2010/main" val="3965280348"/>
      </p:ext>
    </p:extLst>
  </p:cSld>
  <p:clrMapOvr>
    <a:masterClrMapping/>
  </p:clrMapOvr>
  <p:transition spd="med">
    <p:wedg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7688" y="188640"/>
            <a:ext cx="9144000" cy="6740307"/>
          </a:xfrm>
          <a:prstGeom prst="rect">
            <a:avLst/>
          </a:prstGeom>
        </p:spPr>
        <p:txBody>
          <a:bodyPr wrap="square">
            <a:spAutoFit/>
          </a:bodyPr>
          <a:lstStyle/>
          <a:p>
            <a:r>
              <a:rPr lang="ru-RU" dirty="0">
                <a:latin typeface="Times New Roman" pitchFamily="18" charset="0"/>
                <a:cs typeface="Times New Roman" pitchFamily="18" charset="0"/>
              </a:rPr>
              <a:t>В отдельных случаях, например при заблаговременной подготовке обороны, в ложных районах и на позициях могут устраиваться макеты из грунта или снега</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a:p>
            <a:r>
              <a:rPr lang="ru-RU" dirty="0">
                <a:latin typeface="Times New Roman" pitchFamily="18" charset="0"/>
                <a:cs typeface="Times New Roman" pitchFamily="18" charset="0"/>
              </a:rPr>
              <a:t>Ложные окопы для боевой техники, ложные укрытия для специальных и автотранспортных машин, а также ложные траншеи и ходы сообщения отрывают на глубину 50-60 см с соблюдением требуемых размеров в плане</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a:p>
            <a:r>
              <a:rPr lang="ru-RU" dirty="0">
                <a:latin typeface="Times New Roman" pitchFamily="18" charset="0"/>
                <a:cs typeface="Times New Roman" pitchFamily="18" charset="0"/>
              </a:rPr>
              <a:t>Ложные грунтовые дороги устраивают снятием верхнего слоя грунта автогрейдером, путепрокладчиком или бульдозером. Полевые дороги и колонные пути имитируют многократным проездом по намеченному маршруту гусеничных и колесных машин</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a:p>
            <a:pPr algn="ctr"/>
            <a:r>
              <a:rPr lang="ru-RU" b="1" dirty="0">
                <a:effectLst>
                  <a:outerShdw blurRad="38100" dist="38100" dir="2700000" algn="tl">
                    <a:srgbClr val="000000">
                      <a:alpha val="43137"/>
                    </a:srgbClr>
                  </a:outerShdw>
                </a:effectLst>
                <a:latin typeface="Times New Roman" pitchFamily="18" charset="0"/>
                <a:cs typeface="Times New Roman" pitchFamily="18" charset="0"/>
              </a:rPr>
              <a:t>Применение растительности и </a:t>
            </a:r>
            <a:r>
              <a:rPr lang="ru-RU" b="1" dirty="0" err="1">
                <a:effectLst>
                  <a:outerShdw blurRad="38100" dist="38100" dir="2700000" algn="tl">
                    <a:srgbClr val="000000">
                      <a:alpha val="43137"/>
                    </a:srgbClr>
                  </a:outerShdw>
                </a:effectLst>
                <a:latin typeface="Times New Roman" pitchFamily="18" charset="0"/>
                <a:cs typeface="Times New Roman" pitchFamily="18" charset="0"/>
              </a:rPr>
              <a:t>распятнение</a:t>
            </a:r>
            <a:r>
              <a:rPr lang="ru-RU" b="1" dirty="0">
                <a:effectLst>
                  <a:outerShdw blurRad="38100" dist="38100" dir="2700000" algn="tl">
                    <a:srgbClr val="000000">
                      <a:alpha val="43137"/>
                    </a:srgbClr>
                  </a:outerShdw>
                </a:effectLst>
                <a:latin typeface="Times New Roman" pitchFamily="18" charset="0"/>
                <a:cs typeface="Times New Roman" pitchFamily="18" charset="0"/>
              </a:rPr>
              <a:t> местности</a:t>
            </a:r>
            <a:r>
              <a:rPr lang="ru-RU" b="1" dirty="0" smtClean="0">
                <a:effectLst>
                  <a:outerShdw blurRad="38100" dist="38100" dir="2700000" algn="tl">
                    <a:srgbClr val="000000">
                      <a:alpha val="43137"/>
                    </a:srgbClr>
                  </a:outerShdw>
                </a:effectLst>
                <a:latin typeface="Times New Roman" pitchFamily="18" charset="0"/>
                <a:cs typeface="Times New Roman" pitchFamily="18" charset="0"/>
              </a:rPr>
              <a:t>.</a:t>
            </a:r>
            <a:endParaRPr lang="ru-RU" b="1" dirty="0">
              <a:effectLst>
                <a:outerShdw blurRad="38100" dist="38100" dir="2700000" algn="tl">
                  <a:srgbClr val="000000">
                    <a:alpha val="43137"/>
                  </a:srgbClr>
                </a:outerShdw>
              </a:effectLst>
              <a:latin typeface="Times New Roman" pitchFamily="18" charset="0"/>
              <a:cs typeface="Times New Roman" pitchFamily="18" charset="0"/>
            </a:endParaRPr>
          </a:p>
          <a:p>
            <a:r>
              <a:rPr lang="ru-RU" dirty="0">
                <a:latin typeface="Times New Roman" pitchFamily="18" charset="0"/>
                <a:cs typeface="Times New Roman" pitchFamily="18" charset="0"/>
              </a:rPr>
              <a:t>Для маскировки личного состава, вооружения и техники в районах сосредоточения, на марше и на позициях в широких масштабах используют живую и свежесрезанную растительность. Свежесрезанная растительность применяется и виде веток, кустов, а также пучков травы, которые прикрепляют к предметам снаряжения и к поверхности маскируемой техники</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a:p>
            <a:r>
              <a:rPr lang="ru-RU" dirty="0">
                <a:latin typeface="Times New Roman" pitchFamily="18" charset="0"/>
                <a:cs typeface="Times New Roman" pitchFamily="18" charset="0"/>
              </a:rPr>
              <a:t>При </a:t>
            </a:r>
            <a:r>
              <a:rPr lang="ru-RU" dirty="0" smtClean="0">
                <a:latin typeface="Times New Roman" pitchFamily="18" charset="0"/>
                <a:cs typeface="Times New Roman" pitchFamily="18" charset="0"/>
              </a:rPr>
              <a:t>маскировке </a:t>
            </a:r>
            <a:r>
              <a:rPr lang="ru-RU" dirty="0">
                <a:latin typeface="Times New Roman" pitchFamily="18" charset="0"/>
                <a:cs typeface="Times New Roman" pitchFamily="18" charset="0"/>
              </a:rPr>
              <a:t>траншей, ходов сообщения, окопов и укрытий производят </a:t>
            </a:r>
            <a:r>
              <a:rPr lang="ru-RU" dirty="0" err="1">
                <a:latin typeface="Times New Roman" pitchFamily="18" charset="0"/>
                <a:cs typeface="Times New Roman" pitchFamily="18" charset="0"/>
              </a:rPr>
              <a:t>одернование</a:t>
            </a:r>
            <a:r>
              <a:rPr lang="ru-RU" dirty="0">
                <a:latin typeface="Times New Roman" pitchFamily="18" charset="0"/>
                <a:cs typeface="Times New Roman" pitchFamily="18" charset="0"/>
              </a:rPr>
              <a:t> брустверов и обсыпок под фон окружающей местности</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a:p>
            <a:r>
              <a:rPr lang="ru-RU" dirty="0" err="1">
                <a:latin typeface="Times New Roman" pitchFamily="18" charset="0"/>
                <a:cs typeface="Times New Roman" pitchFamily="18" charset="0"/>
              </a:rPr>
              <a:t>Распятнение</a:t>
            </a:r>
            <a:r>
              <a:rPr lang="ru-RU" dirty="0">
                <a:latin typeface="Times New Roman" pitchFamily="18" charset="0"/>
                <a:cs typeface="Times New Roman" pitchFamily="18" charset="0"/>
              </a:rPr>
              <a:t> местности производят в целях облегчения скрытия объектов на открытых участках местности и уменьшения заметности располагаемых на ней техники и сооружений. </a:t>
            </a:r>
            <a:r>
              <a:rPr lang="ru-RU" dirty="0" err="1">
                <a:latin typeface="Times New Roman" pitchFamily="18" charset="0"/>
                <a:cs typeface="Times New Roman" pitchFamily="18" charset="0"/>
              </a:rPr>
              <a:t>Распятнение</a:t>
            </a:r>
            <a:r>
              <a:rPr lang="ru-RU" dirty="0">
                <a:latin typeface="Times New Roman" pitchFamily="18" charset="0"/>
                <a:cs typeface="Times New Roman" pitchFamily="18" charset="0"/>
              </a:rPr>
              <a:t> применяют обычно при длительном пребывании войск в одном районе, а также в ложных районах и на ложных позициях для имитации их инженерного оборудования. При </a:t>
            </a:r>
            <a:r>
              <a:rPr lang="ru-RU" dirty="0" err="1">
                <a:latin typeface="Times New Roman" pitchFamily="18" charset="0"/>
                <a:cs typeface="Times New Roman" pitchFamily="18" charset="0"/>
              </a:rPr>
              <a:t>распятнении</a:t>
            </a:r>
            <a:r>
              <a:rPr lang="ru-RU" dirty="0">
                <a:latin typeface="Times New Roman" pitchFamily="18" charset="0"/>
                <a:cs typeface="Times New Roman" pitchFamily="18" charset="0"/>
              </a:rPr>
              <a:t> снимают дерн с помощью дорожных и землеройных машин, а также насыпают грунт</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a:p>
            <a:r>
              <a:rPr lang="ru-RU" dirty="0">
                <a:latin typeface="Times New Roman" pitchFamily="18" charset="0"/>
                <a:cs typeface="Times New Roman" pitchFamily="18" charset="0"/>
              </a:rPr>
              <a:t>Пятна создают размером 20-30 м в поперечнике. Их количество должно превышать в 2-2,5 раза количество единиц маскируемой техники или фортификационных </a:t>
            </a:r>
            <a:r>
              <a:rPr lang="ru-RU" dirty="0" smtClean="0">
                <a:latin typeface="Times New Roman" pitchFamily="18" charset="0"/>
                <a:cs typeface="Times New Roman" pitchFamily="18" charset="0"/>
              </a:rPr>
              <a:t>сооружений.</a:t>
            </a:r>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1216286867"/>
      </p:ext>
    </p:extLst>
  </p:cSld>
  <p:clrMapOvr>
    <a:masterClrMapping/>
  </p:clrMapOvr>
  <p:transition spd="med">
    <p:wedg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3" y="-1294"/>
            <a:ext cx="9106497" cy="623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207213" y="1340768"/>
            <a:ext cx="5907708" cy="58477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ru-RU" sz="3200" b="1" dirty="0">
                <a:latin typeface="Times New Roman" pitchFamily="18" charset="0"/>
                <a:cs typeface="Times New Roman" pitchFamily="18" charset="0"/>
              </a:rPr>
              <a:t>Макеты и ложные сооружения</a:t>
            </a:r>
          </a:p>
        </p:txBody>
      </p:sp>
      <p:sp>
        <p:nvSpPr>
          <p:cNvPr id="3" name="Прямоугольник 2"/>
          <p:cNvSpPr/>
          <p:nvPr/>
        </p:nvSpPr>
        <p:spPr>
          <a:xfrm>
            <a:off x="856298" y="2420888"/>
            <a:ext cx="7464864" cy="58477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3200" dirty="0"/>
              <a:t>1. </a:t>
            </a:r>
            <a:r>
              <a:rPr lang="ru-RU" sz="3200" dirty="0">
                <a:latin typeface="Times New Roman" pitchFamily="18" charset="0"/>
                <a:cs typeface="Times New Roman" pitchFamily="18" charset="0"/>
              </a:rPr>
              <a:t>Пневматические</a:t>
            </a:r>
            <a:r>
              <a:rPr lang="ru-RU" sz="3200" dirty="0"/>
              <a:t> трехмерные модели</a:t>
            </a:r>
          </a:p>
        </p:txBody>
      </p:sp>
      <p:sp>
        <p:nvSpPr>
          <p:cNvPr id="4" name="Прямоугольник 3"/>
          <p:cNvSpPr/>
          <p:nvPr/>
        </p:nvSpPr>
        <p:spPr>
          <a:xfrm>
            <a:off x="611560" y="6263039"/>
            <a:ext cx="792088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ru-RU" sz="2400" dirty="0">
                <a:effectLst>
                  <a:outerShdw blurRad="38100" dist="38100" dir="2700000" algn="tl">
                    <a:srgbClr val="000000">
                      <a:alpha val="43137"/>
                    </a:srgbClr>
                  </a:outerShdw>
                </a:effectLst>
                <a:latin typeface="Times New Roman" pitchFamily="18" charset="0"/>
                <a:cs typeface="Times New Roman" pitchFamily="18" charset="0"/>
              </a:rPr>
              <a:t>Макет ПУ 5П85 (С-300П) (реальный и макет).</a:t>
            </a:r>
          </a:p>
        </p:txBody>
      </p:sp>
    </p:spTree>
    <p:extLst>
      <p:ext uri="{BB962C8B-B14F-4D97-AF65-F5344CB8AC3E}">
        <p14:creationId xmlns:p14="http://schemas.microsoft.com/office/powerpoint/2010/main" val="4201563434"/>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9935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179512" y="188640"/>
            <a:ext cx="8784976" cy="200054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lvl="0" algn="ctr"/>
            <a:r>
              <a:rPr lang="ru-RU" sz="2800" b="1" dirty="0">
                <a:solidFill>
                  <a:srgbClr val="FFFF00"/>
                </a:solidFill>
                <a:latin typeface="Times New Roman"/>
                <a:ea typeface="Times New Roman"/>
              </a:rPr>
              <a:t>Вопрос№1:</a:t>
            </a:r>
          </a:p>
          <a:p>
            <a:pPr lvl="0" algn="ctr"/>
            <a:r>
              <a:rPr lang="ru-RU" sz="2400" b="1" dirty="0">
                <a:solidFill>
                  <a:srgbClr val="FFFF00"/>
                </a:solidFill>
                <a:latin typeface="Times New Roman"/>
                <a:ea typeface="Times New Roman"/>
              </a:rPr>
              <a:t>Требования, предъявляемые к маскировке, демаскирующие признаки. Табельные средства маскировки, их характеристики и порядок применения. Материалы и изделия, применяемые в маскировке.</a:t>
            </a:r>
            <a:endParaRPr lang="ru-RU" sz="2400" b="1" dirty="0">
              <a:solidFill>
                <a:srgbClr val="FFFF00"/>
              </a:solidFill>
            </a:endParaRPr>
          </a:p>
        </p:txBody>
      </p:sp>
      <p:sp>
        <p:nvSpPr>
          <p:cNvPr id="4" name="Прямоугольник 3"/>
          <p:cNvSpPr/>
          <p:nvPr/>
        </p:nvSpPr>
        <p:spPr>
          <a:xfrm>
            <a:off x="89756" y="3429000"/>
            <a:ext cx="8964488" cy="2677656"/>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ru-RU" sz="2400" dirty="0">
                <a:solidFill>
                  <a:srgbClr val="FFFF00"/>
                </a:solidFill>
                <a:latin typeface="Times New Roman" panose="02020603050405020304" pitchFamily="18" charset="0"/>
                <a:cs typeface="Times New Roman" panose="02020603050405020304" pitchFamily="18" charset="0"/>
              </a:rPr>
              <a:t>Маскировка (фр. </a:t>
            </a:r>
            <a:r>
              <a:rPr lang="ru-RU" sz="2400" dirty="0" err="1">
                <a:solidFill>
                  <a:srgbClr val="FFFF00"/>
                </a:solidFill>
                <a:latin typeface="Times New Roman" panose="02020603050405020304" pitchFamily="18" charset="0"/>
                <a:cs typeface="Times New Roman" panose="02020603050405020304" pitchFamily="18" charset="0"/>
              </a:rPr>
              <a:t>masquer</a:t>
            </a:r>
            <a:r>
              <a:rPr lang="ru-RU" sz="2400" dirty="0">
                <a:solidFill>
                  <a:srgbClr val="FFFF00"/>
                </a:solidFill>
                <a:latin typeface="Times New Roman" panose="02020603050405020304" pitchFamily="18" charset="0"/>
                <a:cs typeface="Times New Roman" panose="02020603050405020304" pitchFamily="18" charset="0"/>
              </a:rPr>
              <a:t> – делать незаметным, невидимым для </a:t>
            </a:r>
            <a:r>
              <a:rPr lang="ru-RU" sz="2400" dirty="0" smtClean="0">
                <a:solidFill>
                  <a:srgbClr val="FFFF00"/>
                </a:solidFill>
                <a:latin typeface="Times New Roman" panose="02020603050405020304" pitchFamily="18" charset="0"/>
                <a:cs typeface="Times New Roman" panose="02020603050405020304" pitchFamily="18" charset="0"/>
              </a:rPr>
              <a:t>кого-либо</a:t>
            </a:r>
            <a:r>
              <a:rPr lang="ru-RU" sz="2400" dirty="0">
                <a:solidFill>
                  <a:srgbClr val="FFFF00"/>
                </a:solidFill>
                <a:latin typeface="Times New Roman" panose="02020603050405020304" pitchFamily="18" charset="0"/>
                <a:cs typeface="Times New Roman" panose="02020603050405020304" pitchFamily="18" charset="0"/>
              </a:rPr>
              <a:t>) – вид обеспечения боевых действий и повседневной деятельности </a:t>
            </a:r>
            <a:r>
              <a:rPr lang="ru-RU" sz="2400" dirty="0" smtClean="0">
                <a:solidFill>
                  <a:srgbClr val="FFFF00"/>
                </a:solidFill>
                <a:latin typeface="Times New Roman" panose="02020603050405020304" pitchFamily="18" charset="0"/>
                <a:cs typeface="Times New Roman" panose="02020603050405020304" pitchFamily="18" charset="0"/>
              </a:rPr>
              <a:t>войск, комплекс </a:t>
            </a:r>
            <a:r>
              <a:rPr lang="ru-RU" sz="2400" dirty="0">
                <a:solidFill>
                  <a:srgbClr val="FFFF00"/>
                </a:solidFill>
                <a:latin typeface="Times New Roman" panose="02020603050405020304" pitchFamily="18" charset="0"/>
                <a:cs typeface="Times New Roman" panose="02020603050405020304" pitchFamily="18" charset="0"/>
              </a:rPr>
              <a:t>мероприятий, направленных на введение противника в заблуждение.</a:t>
            </a:r>
          </a:p>
          <a:p>
            <a:r>
              <a:rPr lang="ru-RU" sz="2400" dirty="0">
                <a:solidFill>
                  <a:srgbClr val="FFFF00"/>
                </a:solidFill>
                <a:latin typeface="Times New Roman" panose="02020603050405020304" pitchFamily="18" charset="0"/>
                <a:cs typeface="Times New Roman" panose="02020603050405020304" pitchFamily="18" charset="0"/>
              </a:rPr>
              <a:t>Маскировка способствует достижению внезапности действий </a:t>
            </a:r>
            <a:r>
              <a:rPr lang="ru-RU" sz="2400" dirty="0" smtClean="0">
                <a:solidFill>
                  <a:srgbClr val="FFFF00"/>
                </a:solidFill>
                <a:latin typeface="Times New Roman" panose="02020603050405020304" pitchFamily="18" charset="0"/>
                <a:cs typeface="Times New Roman" panose="02020603050405020304" pitchFamily="18" charset="0"/>
              </a:rPr>
              <a:t>войск, сохранению </a:t>
            </a:r>
            <a:r>
              <a:rPr lang="ru-RU" sz="2400" dirty="0">
                <a:solidFill>
                  <a:srgbClr val="FFFF00"/>
                </a:solidFill>
                <a:latin typeface="Times New Roman" panose="02020603050405020304" pitchFamily="18" charset="0"/>
                <a:cs typeface="Times New Roman" panose="02020603050405020304" pitchFamily="18" charset="0"/>
              </a:rPr>
              <a:t>их боеготовности и повышению живучести объектов.</a:t>
            </a:r>
          </a:p>
        </p:txBody>
      </p:sp>
    </p:spTree>
    <p:extLst>
      <p:ext uri="{BB962C8B-B14F-4D97-AF65-F5344CB8AC3E}">
        <p14:creationId xmlns:p14="http://schemas.microsoft.com/office/powerpoint/2010/main" val="2938810094"/>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84"/>
            <a:ext cx="9144000" cy="6065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483768" y="6237312"/>
            <a:ext cx="5054589"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dirty="0">
                <a:solidFill>
                  <a:schemeClr val="tx1"/>
                </a:solidFill>
              </a:rPr>
              <a:t>С-300П (1 - реальный, 2 – макет).</a:t>
            </a:r>
          </a:p>
        </p:txBody>
      </p:sp>
    </p:spTree>
    <p:extLst>
      <p:ext uri="{BB962C8B-B14F-4D97-AF65-F5344CB8AC3E}">
        <p14:creationId xmlns:p14="http://schemas.microsoft.com/office/powerpoint/2010/main" val="3213375937"/>
      </p:ext>
    </p:extLst>
  </p:cSld>
  <p:clrMapOvr>
    <a:masterClrMapping/>
  </p:clrMapOvr>
  <p:transition spd="med">
    <p:wedg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 y="0"/>
            <a:ext cx="9149079" cy="6808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414863" y="188640"/>
            <a:ext cx="4309193"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dirty="0"/>
              <a:t>Макет ПУ 5П85С (С-300ПМ).</a:t>
            </a:r>
          </a:p>
        </p:txBody>
      </p:sp>
    </p:spTree>
    <p:extLst>
      <p:ext uri="{BB962C8B-B14F-4D97-AF65-F5344CB8AC3E}">
        <p14:creationId xmlns:p14="http://schemas.microsoft.com/office/powerpoint/2010/main" val="3251546110"/>
      </p:ext>
    </p:extLst>
  </p:cSld>
  <p:clrMapOvr>
    <a:masterClrMapping/>
  </p:clrMapOvr>
  <p:transition spd="med">
    <p:wedg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4" y="21532"/>
            <a:ext cx="9050908" cy="54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748434" y="5877272"/>
            <a:ext cx="3623108"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dirty="0"/>
              <a:t>Макет самолёта Су-27.</a:t>
            </a:r>
          </a:p>
        </p:txBody>
      </p:sp>
    </p:spTree>
    <p:extLst>
      <p:ext uri="{BB962C8B-B14F-4D97-AF65-F5344CB8AC3E}">
        <p14:creationId xmlns:p14="http://schemas.microsoft.com/office/powerpoint/2010/main" val="3076289790"/>
      </p:ext>
    </p:extLst>
  </p:cSld>
  <p:clrMapOvr>
    <a:masterClrMapping/>
  </p:clrMapOvr>
  <p:transition spd="med">
    <p:wedg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 y="-1"/>
            <a:ext cx="9127375" cy="6849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768758" y="188640"/>
            <a:ext cx="3623108"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dirty="0"/>
              <a:t>Макет самолёта Су-27.</a:t>
            </a:r>
          </a:p>
        </p:txBody>
      </p:sp>
    </p:spTree>
    <p:extLst>
      <p:ext uri="{BB962C8B-B14F-4D97-AF65-F5344CB8AC3E}">
        <p14:creationId xmlns:p14="http://schemas.microsoft.com/office/powerpoint/2010/main" val="3071286764"/>
      </p:ext>
    </p:extLst>
  </p:cSld>
  <p:clrMapOvr>
    <a:masterClrMapping/>
  </p:clrMapOvr>
  <p:transition spd="med">
    <p:wedg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622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476469" y="5517232"/>
            <a:ext cx="2209259"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dirty="0"/>
              <a:t>Макет танка </a:t>
            </a:r>
          </a:p>
        </p:txBody>
      </p:sp>
    </p:spTree>
    <p:extLst>
      <p:ext uri="{BB962C8B-B14F-4D97-AF65-F5344CB8AC3E}">
        <p14:creationId xmlns:p14="http://schemas.microsoft.com/office/powerpoint/2010/main" val="182577915"/>
      </p:ext>
    </p:extLst>
  </p:cSld>
  <p:clrMapOvr>
    <a:masterClrMapping/>
  </p:clrMapOvr>
  <p:transition spd="med">
    <p:wedg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23"/>
            <a:ext cx="9195026" cy="683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77033" y="404664"/>
            <a:ext cx="864096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ru-RU" sz="2400" b="1" dirty="0"/>
              <a:t>Макет танка в укрытии (работают имитаторы дымов).</a:t>
            </a:r>
          </a:p>
        </p:txBody>
      </p:sp>
    </p:spTree>
    <p:extLst>
      <p:ext uri="{BB962C8B-B14F-4D97-AF65-F5344CB8AC3E}">
        <p14:creationId xmlns:p14="http://schemas.microsoft.com/office/powerpoint/2010/main" val="3149116615"/>
      </p:ext>
    </p:extLst>
  </p:cSld>
  <p:clrMapOvr>
    <a:masterClrMapping/>
  </p:clrMapOvr>
  <p:transition spd="med">
    <p:wedg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9" y="0"/>
            <a:ext cx="907941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789886" y="332656"/>
            <a:ext cx="3567002"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ru-RU" sz="2400" b="1" dirty="0"/>
              <a:t>Макет машины связи.</a:t>
            </a:r>
          </a:p>
        </p:txBody>
      </p:sp>
    </p:spTree>
    <p:extLst>
      <p:ext uri="{BB962C8B-B14F-4D97-AF65-F5344CB8AC3E}">
        <p14:creationId xmlns:p14="http://schemas.microsoft.com/office/powerpoint/2010/main" val="235679869"/>
      </p:ext>
    </p:extLst>
  </p:cSld>
  <p:clrMapOvr>
    <a:masterClrMapping/>
  </p:clrMapOvr>
  <p:transition spd="med">
    <p:wedg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1"/>
          <p:cNvSpPr>
            <a:spLocks noChangeArrowheads="1"/>
          </p:cNvSpPr>
          <p:nvPr/>
        </p:nvSpPr>
        <p:spPr bwMode="auto">
          <a:xfrm>
            <a:off x="285720" y="664550"/>
            <a:ext cx="8501122" cy="535531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lvl="0" indent="269875" algn="ctr" fontAlgn="base">
              <a:spcBef>
                <a:spcPct val="0"/>
              </a:spcBef>
              <a:spcAft>
                <a:spcPct val="0"/>
              </a:spcAft>
            </a:pPr>
            <a:endParaRPr lang="ru-RU" sz="2400" b="1" dirty="0" smtClean="0">
              <a:solidFill>
                <a:srgbClr val="000000"/>
              </a:solidFill>
              <a:latin typeface="Times New Roman" pitchFamily="18" charset="0"/>
              <a:ea typeface="Times New Roman" pitchFamily="18" charset="0"/>
              <a:cs typeface="Times New Roman" pitchFamily="18" charset="0"/>
            </a:endParaRPr>
          </a:p>
          <a:p>
            <a:pPr lvl="0" indent="269875" algn="ctr" fontAlgn="base">
              <a:spcBef>
                <a:spcPct val="0"/>
              </a:spcBef>
              <a:spcAft>
                <a:spcPct val="0"/>
              </a:spcAft>
            </a:pPr>
            <a:r>
              <a:rPr lang="ru-RU" sz="2400" b="1" dirty="0" smtClean="0">
                <a:solidFill>
                  <a:srgbClr val="000000"/>
                </a:solidFill>
                <a:latin typeface="Times New Roman" pitchFamily="18" charset="0"/>
                <a:ea typeface="Times New Roman" pitchFamily="18" charset="0"/>
                <a:cs typeface="Times New Roman" pitchFamily="18" charset="0"/>
              </a:rPr>
              <a:t>ЗАКЛЮЧЕНИЕ</a:t>
            </a:r>
          </a:p>
          <a:p>
            <a:pPr lvl="0" indent="269875" algn="just" fontAlgn="base">
              <a:spcBef>
                <a:spcPct val="0"/>
              </a:spcBef>
              <a:spcAft>
                <a:spcPct val="0"/>
              </a:spcAft>
            </a:pPr>
            <a:endParaRPr lang="ru-RU" b="1" dirty="0" smtClean="0">
              <a:solidFill>
                <a:srgbClr val="000000"/>
              </a:solidFill>
              <a:latin typeface="Times New Roman" pitchFamily="18" charset="0"/>
              <a:cs typeface="Times New Roman" pitchFamily="18" charset="0"/>
            </a:endParaRPr>
          </a:p>
          <a:p>
            <a:pPr lvl="0" indent="269875" algn="just" fontAlgn="base">
              <a:spcBef>
                <a:spcPct val="0"/>
              </a:spcBef>
              <a:spcAft>
                <a:spcPct val="0"/>
              </a:spcAft>
            </a:pPr>
            <a:endParaRPr lang="ru-RU" dirty="0" smtClean="0">
              <a:latin typeface="Times New Roman" pitchFamily="18" charset="0"/>
              <a:cs typeface="Times New Roman" pitchFamily="18" charset="0"/>
            </a:endParaRPr>
          </a:p>
          <a:p>
            <a:pPr lvl="0" indent="269875" algn="just" eaLnBrk="0" fontAlgn="base" hangingPunct="0">
              <a:spcBef>
                <a:spcPct val="0"/>
              </a:spcBef>
              <a:spcAft>
                <a:spcPct val="0"/>
              </a:spcAft>
            </a:pPr>
            <a:r>
              <a:rPr lang="ru-RU" sz="2400" i="1" dirty="0" smtClean="0">
                <a:solidFill>
                  <a:srgbClr val="000000"/>
                </a:solidFill>
                <a:effectLst>
                  <a:outerShdw blurRad="38100" dist="38100" dir="2700000" algn="tl">
                    <a:srgbClr val="000000">
                      <a:alpha val="43137"/>
                    </a:srgbClr>
                  </a:outerShdw>
                </a:effectLst>
                <a:latin typeface="Times New Roman" pitchFamily="18" charset="0"/>
                <a:ea typeface="Times New Roman" pitchFamily="18" charset="0"/>
                <a:cs typeface="Times New Roman" pitchFamily="18" charset="0"/>
              </a:rPr>
              <a:t>Таким образом, маскировка это комплекс мероприятий, направленных на скрытие от противника войск и объектов и на введение его в заблуждение относительно наличия, расположения, состава, состояния, действий и намерений войск. А также является одним из основных элементов инженерного обеспечения боевых действий наших войск.</a:t>
            </a:r>
          </a:p>
          <a:p>
            <a:pPr lvl="0" indent="269875" algn="just" eaLnBrk="0" fontAlgn="base" hangingPunct="0">
              <a:spcBef>
                <a:spcPct val="0"/>
              </a:spcBef>
              <a:spcAft>
                <a:spcPct val="0"/>
              </a:spcAft>
            </a:pPr>
            <a:r>
              <a:rPr lang="ru-RU" sz="2400" dirty="0" smtClean="0">
                <a:solidFill>
                  <a:srgbClr val="000000"/>
                </a:solidFill>
                <a:latin typeface="Times New Roman" pitchFamily="18" charset="0"/>
                <a:ea typeface="Times New Roman" pitchFamily="18" charset="0"/>
                <a:cs typeface="Times New Roman" pitchFamily="18" charset="0"/>
              </a:rPr>
              <a:t>  </a:t>
            </a:r>
          </a:p>
          <a:p>
            <a:pPr lvl="0" indent="269875" eaLnBrk="0" fontAlgn="base" hangingPunct="0">
              <a:spcBef>
                <a:spcPct val="0"/>
              </a:spcBef>
              <a:spcAft>
                <a:spcPct val="0"/>
              </a:spcAft>
            </a:pPr>
            <a:endParaRPr lang="ru-RU" dirty="0" smtClean="0">
              <a:solidFill>
                <a:srgbClr val="000000"/>
              </a:solidFill>
              <a:latin typeface="Times New Roman" pitchFamily="18" charset="0"/>
              <a:cs typeface="Times New Roman" pitchFamily="18" charset="0"/>
            </a:endParaRPr>
          </a:p>
          <a:p>
            <a:pPr lvl="0" indent="269875" eaLnBrk="0" fontAlgn="base" hangingPunct="0">
              <a:spcBef>
                <a:spcPct val="0"/>
              </a:spcBef>
              <a:spcAft>
                <a:spcPct val="0"/>
              </a:spcAft>
            </a:pPr>
            <a:endParaRPr lang="ru-RU" dirty="0" smtClean="0">
              <a:solidFill>
                <a:srgbClr val="000000"/>
              </a:solidFill>
              <a:latin typeface="Times New Roman" pitchFamily="18" charset="0"/>
              <a:cs typeface="Times New Roman" pitchFamily="18" charset="0"/>
            </a:endParaRPr>
          </a:p>
          <a:p>
            <a:pPr lvl="0" indent="269875" eaLnBrk="0" fontAlgn="base" hangingPunct="0">
              <a:spcBef>
                <a:spcPct val="0"/>
              </a:spcBef>
              <a:spcAft>
                <a:spcPct val="0"/>
              </a:spcAft>
            </a:pPr>
            <a:endParaRPr lang="ru-RU" dirty="0" smtClean="0">
              <a:latin typeface="Times New Roman" pitchFamily="18" charset="0"/>
              <a:cs typeface="Times New Roman" pitchFamily="18" charset="0"/>
            </a:endParaRPr>
          </a:p>
          <a:p>
            <a:pPr lvl="0" indent="269875" algn="r" eaLnBrk="0" fontAlgn="base" hangingPunct="0">
              <a:spcBef>
                <a:spcPct val="0"/>
              </a:spcBef>
              <a:spcAft>
                <a:spcPct val="0"/>
              </a:spcAft>
            </a:pPr>
            <a:endParaRPr lang="ru-RU" dirty="0" smtClean="0">
              <a:latin typeface="Times New Roman" pitchFamily="18" charset="0"/>
              <a:cs typeface="Times New Roman" pitchFamily="18" charset="0"/>
            </a:endParaRPr>
          </a:p>
          <a:p>
            <a:pPr marL="0" marR="0" lvl="0" indent="269875" algn="l" defTabSz="914400" rtl="0" eaLnBrk="0" fontAlgn="base" latinLnBrk="0" hangingPunct="0">
              <a:lnSpc>
                <a:spcPct val="100000"/>
              </a:lnSpc>
              <a:spcBef>
                <a:spcPct val="0"/>
              </a:spcBef>
              <a:spcAft>
                <a:spcPct val="0"/>
              </a:spcAft>
              <a:buClrTx/>
              <a:buSzTx/>
              <a:buFontTx/>
              <a:buNone/>
              <a:tabLst/>
            </a:pPr>
            <a:endParaRPr kumimoji="0" lang="ru-RU"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 name="Управляющая кнопка: домой 2">
            <a:hlinkClick r:id="rId2" action="ppaction://hlinksldjump" highlightClick="1"/>
          </p:cNvPr>
          <p:cNvSpPr/>
          <p:nvPr/>
        </p:nvSpPr>
        <p:spPr>
          <a:xfrm>
            <a:off x="571472" y="5715016"/>
            <a:ext cx="714380" cy="642942"/>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ransition spd="med">
    <p:wedg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783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6915" y="1941620"/>
            <a:ext cx="9144000" cy="489364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ru-RU" sz="2600" b="1" i="1" u="sng" dirty="0" smtClean="0">
                <a:solidFill>
                  <a:schemeClr val="tx1"/>
                </a:solidFill>
                <a:latin typeface="Times New Roman" panose="02020603050405020304" pitchFamily="18" charset="0"/>
                <a:cs typeface="Times New Roman" panose="02020603050405020304" pitchFamily="18" charset="0"/>
              </a:rPr>
              <a:t>Маскировка </a:t>
            </a:r>
            <a:r>
              <a:rPr lang="ru-RU" sz="2600" b="1" i="1" u="sng" dirty="0">
                <a:solidFill>
                  <a:schemeClr val="tx1"/>
                </a:solidFill>
                <a:latin typeface="Times New Roman" panose="02020603050405020304" pitchFamily="18" charset="0"/>
                <a:cs typeface="Times New Roman" panose="02020603050405020304" pitchFamily="18" charset="0"/>
              </a:rPr>
              <a:t>достигается:</a:t>
            </a:r>
          </a:p>
          <a:p>
            <a:r>
              <a:rPr lang="ru-RU" sz="2600" b="1" dirty="0">
                <a:solidFill>
                  <a:schemeClr val="tx1"/>
                </a:solidFill>
                <a:latin typeface="Times New Roman" panose="02020603050405020304" pitchFamily="18" charset="0"/>
                <a:cs typeface="Times New Roman" panose="02020603050405020304" pitchFamily="18" charset="0"/>
              </a:rPr>
              <a:t>1) сохранением сведений, составляющих </a:t>
            </a:r>
            <a:r>
              <a:rPr lang="ru-RU" sz="2600" b="1" dirty="0" err="1" smtClean="0">
                <a:solidFill>
                  <a:schemeClr val="tx1"/>
                </a:solidFill>
                <a:latin typeface="Times New Roman" panose="02020603050405020304" pitchFamily="18" charset="0"/>
                <a:cs typeface="Times New Roman" panose="02020603050405020304" pitchFamily="18" charset="0"/>
              </a:rPr>
              <a:t>гостайну</a:t>
            </a:r>
            <a:r>
              <a:rPr lang="ru-RU" sz="2600" b="1" dirty="0">
                <a:solidFill>
                  <a:schemeClr val="tx1"/>
                </a:solidFill>
                <a:latin typeface="Times New Roman" panose="02020603050405020304" pitchFamily="18" charset="0"/>
                <a:cs typeface="Times New Roman" panose="02020603050405020304" pitchFamily="18" charset="0"/>
              </a:rPr>
              <a:t>;</a:t>
            </a:r>
          </a:p>
          <a:p>
            <a:r>
              <a:rPr lang="ru-RU" sz="2600" b="1" dirty="0">
                <a:solidFill>
                  <a:schemeClr val="tx1"/>
                </a:solidFill>
                <a:latin typeface="Times New Roman" panose="02020603050405020304" pitchFamily="18" charset="0"/>
                <a:cs typeface="Times New Roman" panose="02020603050405020304" pitchFamily="18" charset="0"/>
              </a:rPr>
              <a:t>2) скрытным размещением и перемещением войск и объектов </a:t>
            </a:r>
            <a:r>
              <a:rPr lang="ru-RU" sz="2600" b="1" dirty="0" smtClean="0">
                <a:solidFill>
                  <a:schemeClr val="tx1"/>
                </a:solidFill>
                <a:latin typeface="Times New Roman" panose="02020603050405020304" pitchFamily="18" charset="0"/>
                <a:cs typeface="Times New Roman" panose="02020603050405020304" pitchFamily="18" charset="0"/>
              </a:rPr>
              <a:t>с использованием </a:t>
            </a:r>
            <a:r>
              <a:rPr lang="ru-RU" sz="2600" b="1" dirty="0">
                <a:solidFill>
                  <a:schemeClr val="tx1"/>
                </a:solidFill>
                <a:latin typeface="Times New Roman" panose="02020603050405020304" pitchFamily="18" charset="0"/>
                <a:cs typeface="Times New Roman" panose="02020603050405020304" pitchFamily="18" charset="0"/>
              </a:rPr>
              <a:t>маскирующих свойств местности и </a:t>
            </a:r>
            <a:r>
              <a:rPr lang="ru-RU" sz="2600" b="1" dirty="0" smtClean="0">
                <a:solidFill>
                  <a:schemeClr val="tx1"/>
                </a:solidFill>
                <a:latin typeface="Times New Roman" panose="02020603050405020304" pitchFamily="18" charset="0"/>
                <a:cs typeface="Times New Roman" panose="02020603050405020304" pitchFamily="18" charset="0"/>
              </a:rPr>
              <a:t>условий ограниченной </a:t>
            </a:r>
            <a:r>
              <a:rPr lang="ru-RU" sz="2600" b="1" dirty="0">
                <a:solidFill>
                  <a:schemeClr val="tx1"/>
                </a:solidFill>
                <a:latin typeface="Times New Roman" panose="02020603050405020304" pitchFamily="18" charset="0"/>
                <a:cs typeface="Times New Roman" panose="02020603050405020304" pitchFamily="18" charset="0"/>
              </a:rPr>
              <a:t>видимости;</a:t>
            </a:r>
          </a:p>
          <a:p>
            <a:r>
              <a:rPr lang="ru-RU" sz="2600" b="1" dirty="0">
                <a:solidFill>
                  <a:schemeClr val="tx1"/>
                </a:solidFill>
                <a:latin typeface="Times New Roman" panose="02020603050405020304" pitchFamily="18" charset="0"/>
                <a:cs typeface="Times New Roman" panose="02020603050405020304" pitchFamily="18" charset="0"/>
              </a:rPr>
              <a:t>3) применением табельных средств маскировки, </a:t>
            </a:r>
            <a:r>
              <a:rPr lang="ru-RU" sz="2600" b="1" dirty="0" smtClean="0">
                <a:solidFill>
                  <a:schemeClr val="tx1"/>
                </a:solidFill>
                <a:latin typeface="Times New Roman" panose="02020603050405020304" pitchFamily="18" charset="0"/>
                <a:cs typeface="Times New Roman" panose="02020603050405020304" pitchFamily="18" charset="0"/>
              </a:rPr>
              <a:t>местных</a:t>
            </a:r>
          </a:p>
          <a:p>
            <a:r>
              <a:rPr lang="ru-RU" sz="2600" b="1" dirty="0" smtClean="0">
                <a:solidFill>
                  <a:schemeClr val="tx1"/>
                </a:solidFill>
                <a:latin typeface="Times New Roman" panose="02020603050405020304" pitchFamily="18" charset="0"/>
                <a:cs typeface="Times New Roman" panose="02020603050405020304" pitchFamily="18" charset="0"/>
              </a:rPr>
              <a:t>материалов, дымов и аэрозолей;</a:t>
            </a:r>
          </a:p>
          <a:p>
            <a:r>
              <a:rPr lang="ru-RU" sz="2600" b="1" dirty="0" smtClean="0">
                <a:solidFill>
                  <a:schemeClr val="tx1"/>
                </a:solidFill>
                <a:latin typeface="Times New Roman" panose="02020603050405020304" pitchFamily="18" charset="0"/>
                <a:cs typeface="Times New Roman" panose="02020603050405020304" pitchFamily="18" charset="0"/>
              </a:rPr>
              <a:t>4) маскировочным окрашиванием ВВТ, объектов;</a:t>
            </a:r>
          </a:p>
          <a:p>
            <a:r>
              <a:rPr lang="ru-RU" sz="2600" b="1" dirty="0" smtClean="0">
                <a:solidFill>
                  <a:schemeClr val="tx1"/>
                </a:solidFill>
                <a:latin typeface="Times New Roman" panose="02020603050405020304" pitchFamily="18" charset="0"/>
                <a:cs typeface="Times New Roman" panose="02020603050405020304" pitchFamily="18" charset="0"/>
              </a:rPr>
              <a:t>5) демонстративными действиями;</a:t>
            </a:r>
          </a:p>
          <a:p>
            <a:r>
              <a:rPr lang="ru-RU" sz="2600" b="1" dirty="0" smtClean="0">
                <a:solidFill>
                  <a:schemeClr val="tx1"/>
                </a:solidFill>
                <a:latin typeface="Times New Roman" panose="02020603050405020304" pitchFamily="18" charset="0"/>
                <a:cs typeface="Times New Roman" panose="02020603050405020304" pitchFamily="18" charset="0"/>
              </a:rPr>
              <a:t>6) созданием ложных районов расположения войск позиций и объектов;</a:t>
            </a:r>
          </a:p>
          <a:p>
            <a:r>
              <a:rPr lang="ru-RU" sz="2600" b="1" dirty="0" smtClean="0">
                <a:solidFill>
                  <a:schemeClr val="tx1"/>
                </a:solidFill>
                <a:latin typeface="Times New Roman" panose="02020603050405020304" pitchFamily="18" charset="0"/>
                <a:cs typeface="Times New Roman" panose="02020603050405020304" pitchFamily="18" charset="0"/>
              </a:rPr>
              <a:t>7) строжайшим выполнением маскировочной дисциплины.</a:t>
            </a:r>
            <a:endParaRPr lang="ru-RU" sz="2600" b="1" dirty="0">
              <a:solidFill>
                <a:schemeClr val="tx1"/>
              </a:solidFill>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70667" y="0"/>
            <a:ext cx="9036496"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ru-RU" sz="2800" b="1" i="1" dirty="0">
                <a:solidFill>
                  <a:srgbClr val="000000"/>
                </a:solidFill>
                <a:latin typeface="Times New Roman"/>
              </a:rPr>
              <a:t>Маскировка </a:t>
            </a:r>
            <a:r>
              <a:rPr lang="ru-RU" sz="2800" dirty="0">
                <a:solidFill>
                  <a:srgbClr val="000000"/>
                </a:solidFill>
                <a:latin typeface="Times New Roman"/>
              </a:rPr>
              <a:t>– комплекс мероприятий, направленных на скрытие от противника войск и объектов и на введение его в заблуждение относительно наличия, расположения, состава, состояния, действий и намерений войск. </a:t>
            </a:r>
          </a:p>
        </p:txBody>
      </p:sp>
    </p:spTree>
    <p:extLst>
      <p:ext uri="{BB962C8B-B14F-4D97-AF65-F5344CB8AC3E}">
        <p14:creationId xmlns:p14="http://schemas.microsoft.com/office/powerpoint/2010/main" val="3452148492"/>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barn(inVertical)">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barn(inVertical)">
                                      <p:cBhvr>
                                        <p:cTn id="24" dur="500"/>
                                        <p:tgtEl>
                                          <p:spTgt spid="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barn(inVertical)">
                                      <p:cBhvr>
                                        <p:cTn id="29" dur="500"/>
                                        <p:tgtEl>
                                          <p:spTgt spid="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
                                            <p:txEl>
                                              <p:pRg st="3" end="3"/>
                                            </p:txEl>
                                          </p:spTgt>
                                        </p:tgtEl>
                                        <p:attrNameLst>
                                          <p:attrName>style.visibility</p:attrName>
                                        </p:attrNameLst>
                                      </p:cBhvr>
                                      <p:to>
                                        <p:strVal val="visible"/>
                                      </p:to>
                                    </p:set>
                                    <p:animEffect transition="in" filter="barn(inVertical)">
                                      <p:cBhvr>
                                        <p:cTn id="34" dur="500"/>
                                        <p:tgtEl>
                                          <p:spTgt spid="2">
                                            <p:txEl>
                                              <p:pRg st="3" end="3"/>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barn(inVertical)">
                                      <p:cBhvr>
                                        <p:cTn id="37" dur="500"/>
                                        <p:tgtEl>
                                          <p:spTgt spid="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barn(inVertical)">
                                      <p:cBhvr>
                                        <p:cTn id="42" dur="500"/>
                                        <p:tgtEl>
                                          <p:spTgt spid="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Effect transition="in" filter="barn(inVertical)">
                                      <p:cBhvr>
                                        <p:cTn id="47" dur="500"/>
                                        <p:tgtEl>
                                          <p:spTgt spid="2">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Effect transition="in" filter="barn(inVertical)">
                                      <p:cBhvr>
                                        <p:cTn id="52" dur="500"/>
                                        <p:tgtEl>
                                          <p:spTgt spid="2">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animEffect transition="in" filter="barn(inVertical)">
                                      <p:cBhvr>
                                        <p:cTn id="5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7" y="0"/>
            <a:ext cx="91392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1" y="-35913"/>
            <a:ext cx="9126549" cy="193899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ru-RU" sz="2400" b="1" i="1" dirty="0" smtClean="0">
                <a:solidFill>
                  <a:srgbClr val="FF0000"/>
                </a:solidFill>
                <a:latin typeface="Times New Roman" panose="02020603050405020304" pitchFamily="18" charset="0"/>
                <a:cs typeface="Times New Roman" panose="02020603050405020304" pitchFamily="18" charset="0"/>
              </a:rPr>
              <a:t>     </a:t>
            </a:r>
            <a:r>
              <a:rPr lang="ru-RU" sz="2400" b="1" i="1" dirty="0" smtClean="0">
                <a:solidFill>
                  <a:schemeClr val="tx1"/>
                </a:solidFill>
                <a:latin typeface="Times New Roman" panose="02020603050405020304" pitchFamily="18" charset="0"/>
                <a:cs typeface="Times New Roman" panose="02020603050405020304" pitchFamily="18" charset="0"/>
              </a:rPr>
              <a:t>Маскировка </a:t>
            </a:r>
            <a:r>
              <a:rPr lang="ru-RU" sz="2400" b="1" i="1" dirty="0">
                <a:solidFill>
                  <a:schemeClr val="tx1"/>
                </a:solidFill>
                <a:latin typeface="Times New Roman" panose="02020603050405020304" pitchFamily="18" charset="0"/>
                <a:cs typeface="Times New Roman" panose="02020603050405020304" pitchFamily="18" charset="0"/>
              </a:rPr>
              <a:t>проводится </a:t>
            </a:r>
            <a:r>
              <a:rPr lang="ru-RU" sz="2400" dirty="0">
                <a:solidFill>
                  <a:schemeClr val="tx1"/>
                </a:solidFill>
                <a:latin typeface="Times New Roman" panose="02020603050405020304" pitchFamily="18" charset="0"/>
                <a:cs typeface="Times New Roman" panose="02020603050405020304" pitchFamily="18" charset="0"/>
              </a:rPr>
              <a:t>подразделениями, частями и</a:t>
            </a:r>
          </a:p>
          <a:p>
            <a:r>
              <a:rPr lang="ru-RU" sz="2400" dirty="0">
                <a:solidFill>
                  <a:schemeClr val="tx1"/>
                </a:solidFill>
                <a:latin typeface="Times New Roman" panose="02020603050405020304" pitchFamily="18" charset="0"/>
                <a:cs typeface="Times New Roman" panose="02020603050405020304" pitchFamily="18" charset="0"/>
              </a:rPr>
              <a:t>соединениями в ходе подготовки и ведения боевых действий, при</a:t>
            </a:r>
          </a:p>
          <a:p>
            <a:r>
              <a:rPr lang="ru-RU" sz="2400" dirty="0">
                <a:solidFill>
                  <a:schemeClr val="tx1"/>
                </a:solidFill>
                <a:latin typeface="Times New Roman" panose="02020603050405020304" pitchFamily="18" charset="0"/>
                <a:cs typeface="Times New Roman" panose="02020603050405020304" pitchFamily="18" charset="0"/>
              </a:rPr>
              <a:t>выполнении специальных заданий командования, при подготовке и</a:t>
            </a:r>
          </a:p>
          <a:p>
            <a:r>
              <a:rPr lang="ru-RU" sz="2400" dirty="0">
                <a:solidFill>
                  <a:schemeClr val="tx1"/>
                </a:solidFill>
                <a:latin typeface="Times New Roman" panose="02020603050405020304" pitchFamily="18" charset="0"/>
                <a:cs typeface="Times New Roman" panose="02020603050405020304" pitchFamily="18" charset="0"/>
              </a:rPr>
              <a:t>проведении учений с войсками, а также при несении боевого </a:t>
            </a:r>
            <a:r>
              <a:rPr lang="ru-RU" sz="2400" dirty="0" smtClean="0">
                <a:solidFill>
                  <a:schemeClr val="tx1"/>
                </a:solidFill>
                <a:latin typeface="Times New Roman" panose="02020603050405020304" pitchFamily="18" charset="0"/>
                <a:cs typeface="Times New Roman" panose="02020603050405020304" pitchFamily="18" charset="0"/>
              </a:rPr>
              <a:t>дежурства частями </a:t>
            </a:r>
            <a:r>
              <a:rPr lang="ru-RU" sz="2400" dirty="0">
                <a:solidFill>
                  <a:schemeClr val="tx1"/>
                </a:solidFill>
                <a:latin typeface="Times New Roman" panose="02020603050405020304" pitchFamily="18" charset="0"/>
                <a:cs typeface="Times New Roman" panose="02020603050405020304" pitchFamily="18" charset="0"/>
              </a:rPr>
              <a:t>и соединениями постоянной боевой готовности.</a:t>
            </a:r>
          </a:p>
        </p:txBody>
      </p:sp>
      <p:sp>
        <p:nvSpPr>
          <p:cNvPr id="4" name="Прямоугольник 3"/>
          <p:cNvSpPr/>
          <p:nvPr/>
        </p:nvSpPr>
        <p:spPr>
          <a:xfrm>
            <a:off x="-22069" y="2060848"/>
            <a:ext cx="9144000" cy="4893647"/>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ctr"/>
            <a:r>
              <a:rPr lang="ru-RU" sz="2400" b="1" i="1" dirty="0">
                <a:solidFill>
                  <a:schemeClr val="tx1"/>
                </a:solidFill>
                <a:latin typeface="Times New Roman" panose="02020603050405020304" pitchFamily="18" charset="0"/>
                <a:cs typeface="Times New Roman" panose="02020603050405020304" pitchFamily="18" charset="0"/>
              </a:rPr>
              <a:t>Объектами маскировки являются:</a:t>
            </a:r>
          </a:p>
          <a:p>
            <a:r>
              <a:rPr lang="ru-RU" sz="2400" dirty="0">
                <a:solidFill>
                  <a:schemeClr val="tx1"/>
                </a:solidFill>
                <a:latin typeface="Times New Roman" panose="02020603050405020304" pitchFamily="18" charset="0"/>
                <a:cs typeface="Times New Roman" panose="02020603050405020304" pitchFamily="18" charset="0"/>
              </a:rPr>
              <a:t>1) личный состав, техника и вооружение подразделений;</a:t>
            </a:r>
          </a:p>
          <a:p>
            <a:r>
              <a:rPr lang="ru-RU" sz="2400" dirty="0">
                <a:solidFill>
                  <a:schemeClr val="tx1"/>
                </a:solidFill>
                <a:latin typeface="Times New Roman" panose="02020603050405020304" pitchFamily="18" charset="0"/>
                <a:cs typeface="Times New Roman" panose="02020603050405020304" pitchFamily="18" charset="0"/>
              </a:rPr>
              <a:t>2) используемые войсками и создаваемые вновь фортификационные</a:t>
            </a:r>
          </a:p>
          <a:p>
            <a:r>
              <a:rPr lang="ru-RU" sz="2400" dirty="0">
                <a:solidFill>
                  <a:schemeClr val="tx1"/>
                </a:solidFill>
                <a:latin typeface="Times New Roman" panose="02020603050405020304" pitchFamily="18" charset="0"/>
                <a:cs typeface="Times New Roman" panose="02020603050405020304" pitchFamily="18" charset="0"/>
              </a:rPr>
              <a:t>сооружения, позиции, пункты управления, заграждения, переправы,</a:t>
            </a:r>
          </a:p>
          <a:p>
            <a:r>
              <a:rPr lang="ru-RU" sz="2400" dirty="0">
                <a:solidFill>
                  <a:schemeClr val="tx1"/>
                </a:solidFill>
                <a:latin typeface="Times New Roman" panose="02020603050405020304" pitchFamily="18" charset="0"/>
                <a:cs typeface="Times New Roman" panose="02020603050405020304" pitchFamily="18" charset="0"/>
              </a:rPr>
              <a:t>аэродромы, трубопроводы, запасы материальных средств и другие</a:t>
            </a:r>
          </a:p>
          <a:p>
            <a:r>
              <a:rPr lang="ru-RU" sz="2400" dirty="0">
                <a:solidFill>
                  <a:schemeClr val="tx1"/>
                </a:solidFill>
                <a:latin typeface="Times New Roman" panose="02020603050405020304" pitchFamily="18" charset="0"/>
                <a:cs typeface="Times New Roman" panose="02020603050405020304" pitchFamily="18" charset="0"/>
              </a:rPr>
              <a:t>объекты, а также особо важные ориентиры в районе маскируемых</a:t>
            </a:r>
          </a:p>
          <a:p>
            <a:r>
              <a:rPr lang="ru-RU" sz="2400" dirty="0">
                <a:solidFill>
                  <a:schemeClr val="tx1"/>
                </a:solidFill>
                <a:latin typeface="Times New Roman" panose="02020603050405020304" pitchFamily="18" charset="0"/>
                <a:cs typeface="Times New Roman" panose="02020603050405020304" pitchFamily="18" charset="0"/>
              </a:rPr>
              <a:t>объектов.</a:t>
            </a:r>
          </a:p>
          <a:p>
            <a:pPr algn="ctr"/>
            <a:r>
              <a:rPr lang="ru-RU" sz="2400" b="1" i="1" dirty="0">
                <a:solidFill>
                  <a:schemeClr val="tx1"/>
                </a:solidFill>
                <a:latin typeface="Times New Roman" panose="02020603050405020304" pitchFamily="18" charset="0"/>
                <a:cs typeface="Times New Roman" panose="02020603050405020304" pitchFamily="18" charset="0"/>
              </a:rPr>
              <a:t>Объекты маскировки делятся на:</a:t>
            </a:r>
          </a:p>
          <a:p>
            <a:pPr marL="457200" indent="-457200">
              <a:buAutoNum type="arabicParenR"/>
            </a:pPr>
            <a:r>
              <a:rPr lang="ru-RU" sz="2400" dirty="0" smtClean="0">
                <a:solidFill>
                  <a:schemeClr val="tx1"/>
                </a:solidFill>
                <a:latin typeface="Times New Roman" panose="02020603050405020304" pitchFamily="18" charset="0"/>
                <a:cs typeface="Times New Roman" panose="02020603050405020304" pitchFamily="18" charset="0"/>
              </a:rPr>
              <a:t>одиночные </a:t>
            </a:r>
            <a:r>
              <a:rPr lang="ru-RU" sz="2400" dirty="0">
                <a:solidFill>
                  <a:schemeClr val="tx1"/>
                </a:solidFill>
                <a:latin typeface="Times New Roman" panose="02020603050405020304" pitchFamily="18" charset="0"/>
                <a:cs typeface="Times New Roman" panose="02020603050405020304" pitchFamily="18" charset="0"/>
              </a:rPr>
              <a:t>(танк, окоп, мост и др</a:t>
            </a:r>
            <a:r>
              <a:rPr lang="ru-RU" sz="2400" dirty="0" smtClean="0">
                <a:solidFill>
                  <a:schemeClr val="tx1"/>
                </a:solidFill>
                <a:latin typeface="Times New Roman" panose="02020603050405020304" pitchFamily="18" charset="0"/>
                <a:cs typeface="Times New Roman" panose="02020603050405020304" pitchFamily="18" charset="0"/>
              </a:rPr>
              <a:t>.);</a:t>
            </a:r>
          </a:p>
          <a:p>
            <a:pPr marL="457200" indent="-457200">
              <a:buAutoNum type="arabicParenR"/>
            </a:pPr>
            <a:r>
              <a:rPr lang="ru-RU" sz="2400" dirty="0" smtClean="0">
                <a:solidFill>
                  <a:schemeClr val="tx1"/>
                </a:solidFill>
                <a:latin typeface="Times New Roman" panose="02020603050405020304" pitchFamily="18" charset="0"/>
                <a:cs typeface="Times New Roman" panose="02020603050405020304" pitchFamily="18" charset="0"/>
              </a:rPr>
              <a:t>групповые </a:t>
            </a:r>
            <a:r>
              <a:rPr lang="ru-RU" sz="2400" dirty="0">
                <a:solidFill>
                  <a:schemeClr val="tx1"/>
                </a:solidFill>
                <a:latin typeface="Times New Roman" panose="02020603050405020304" pitchFamily="18" charset="0"/>
                <a:cs typeface="Times New Roman" panose="02020603050405020304" pitchFamily="18" charset="0"/>
              </a:rPr>
              <a:t>(опорный пункт, огневая позиция батареи, КП и др.). </a:t>
            </a:r>
            <a:r>
              <a:rPr lang="ru-RU" sz="2400" b="1" i="1" dirty="0">
                <a:solidFill>
                  <a:schemeClr val="tx1"/>
                </a:solidFill>
                <a:latin typeface="Times New Roman" panose="02020603050405020304" pitchFamily="18" charset="0"/>
                <a:cs typeface="Times New Roman" panose="02020603050405020304" pitchFamily="18" charset="0"/>
              </a:rPr>
              <a:t>Способами маскировки являются</a:t>
            </a:r>
            <a:r>
              <a:rPr lang="ru-RU" sz="2400" dirty="0">
                <a:solidFill>
                  <a:schemeClr val="tx1"/>
                </a:solidFill>
                <a:latin typeface="Times New Roman" panose="02020603050405020304" pitchFamily="18" charset="0"/>
                <a:cs typeface="Times New Roman" panose="02020603050405020304" pitchFamily="18" charset="0"/>
              </a:rPr>
              <a:t> (рис. 1):</a:t>
            </a:r>
          </a:p>
          <a:p>
            <a:r>
              <a:rPr lang="ru-RU" sz="2400" dirty="0">
                <a:solidFill>
                  <a:schemeClr val="tx1"/>
                </a:solidFill>
                <a:latin typeface="Times New Roman" panose="02020603050405020304" pitchFamily="18" charset="0"/>
                <a:cs typeface="Times New Roman" panose="02020603050405020304" pitchFamily="18" charset="0"/>
              </a:rPr>
              <a:t>1) </a:t>
            </a:r>
            <a:r>
              <a:rPr lang="ru-RU" sz="2400" dirty="0" smtClean="0">
                <a:solidFill>
                  <a:schemeClr val="tx1"/>
                </a:solidFill>
                <a:latin typeface="Times New Roman" panose="02020603050405020304" pitchFamily="18" charset="0"/>
                <a:cs typeface="Times New Roman" panose="02020603050405020304" pitchFamily="18" charset="0"/>
              </a:rPr>
              <a:t>скрытие; 2</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smtClean="0">
                <a:solidFill>
                  <a:schemeClr val="tx1"/>
                </a:solidFill>
                <a:latin typeface="Times New Roman" panose="02020603050405020304" pitchFamily="18" charset="0"/>
                <a:cs typeface="Times New Roman" panose="02020603050405020304" pitchFamily="18" charset="0"/>
              </a:rPr>
              <a:t>имитация; 3</a:t>
            </a:r>
            <a:r>
              <a:rPr lang="ru-RU" sz="2400" dirty="0">
                <a:solidFill>
                  <a:schemeClr val="tx1"/>
                </a:solidFill>
                <a:latin typeface="Times New Roman" panose="02020603050405020304" pitchFamily="18" charset="0"/>
                <a:cs typeface="Times New Roman" panose="02020603050405020304" pitchFamily="18" charset="0"/>
              </a:rPr>
              <a:t>) демонстративные действия;</a:t>
            </a:r>
          </a:p>
          <a:p>
            <a:r>
              <a:rPr lang="ru-RU" sz="2400" dirty="0">
                <a:solidFill>
                  <a:schemeClr val="tx1"/>
                </a:solidFill>
                <a:latin typeface="Times New Roman" panose="02020603050405020304" pitchFamily="18" charset="0"/>
                <a:cs typeface="Times New Roman" panose="02020603050405020304" pitchFamily="18" charset="0"/>
              </a:rPr>
              <a:t>4) дезинформация.</a:t>
            </a:r>
          </a:p>
        </p:txBody>
      </p:sp>
    </p:spTree>
    <p:extLst>
      <p:ext uri="{BB962C8B-B14F-4D97-AF65-F5344CB8AC3E}">
        <p14:creationId xmlns:p14="http://schemas.microsoft.com/office/powerpoint/2010/main" val="3149264038"/>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barn(inVertical)">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arn(inVertical)">
                                      <p:cBhvr>
                                        <p:cTn id="18" dur="500"/>
                                        <p:tgtEl>
                                          <p:spTgt spid="4">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barn(inVertical)">
                                      <p:cBhvr>
                                        <p:cTn id="21" dur="500"/>
                                        <p:tgtEl>
                                          <p:spTgt spid="4">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barn(inVertical)">
                                      <p:cBhvr>
                                        <p:cTn id="24" dur="500"/>
                                        <p:tgtEl>
                                          <p:spTgt spid="4">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arn(inVertical)">
                                      <p:cBhvr>
                                        <p:cTn id="27" dur="500"/>
                                        <p:tgtEl>
                                          <p:spTgt spid="4">
                                            <p:txEl>
                                              <p:pRg st="5" end="5"/>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barn(inVertical)">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wipe(down)">
                                      <p:cBhvr>
                                        <p:cTn id="41" dur="500"/>
                                        <p:tgtEl>
                                          <p:spTgt spid="4">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
                                            <p:txEl>
                                              <p:pRg st="9" end="9"/>
                                            </p:txEl>
                                          </p:spTgt>
                                        </p:tgtEl>
                                        <p:attrNameLst>
                                          <p:attrName>style.visibility</p:attrName>
                                        </p:attrNameLst>
                                      </p:cBhvr>
                                      <p:to>
                                        <p:strVal val="visible"/>
                                      </p:to>
                                    </p:set>
                                    <p:animEffect transition="in" filter="wipe(down)">
                                      <p:cBhvr>
                                        <p:cTn id="46" dur="500"/>
                                        <p:tgtEl>
                                          <p:spTgt spid="4">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animEffect transition="in" filter="wipe(down)">
                                      <p:cBhvr>
                                        <p:cTn id="51" dur="500"/>
                                        <p:tgtEl>
                                          <p:spTgt spid="4">
                                            <p:txEl>
                                              <p:pRg st="10" end="10"/>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4">
                                            <p:txEl>
                                              <p:pRg st="11" end="11"/>
                                            </p:txEl>
                                          </p:spTgt>
                                        </p:tgtEl>
                                        <p:attrNameLst>
                                          <p:attrName>style.visibility</p:attrName>
                                        </p:attrNameLst>
                                      </p:cBhvr>
                                      <p:to>
                                        <p:strVal val="visible"/>
                                      </p:to>
                                    </p:set>
                                    <p:animEffect transition="in" filter="wipe(down)">
                                      <p:cBhvr>
                                        <p:cTn id="54"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 y="0"/>
            <a:ext cx="919956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8" name="Прямая со стрелкой 77"/>
          <p:cNvCxnSpPr>
            <a:stCxn id="34" idx="2"/>
            <a:endCxn id="54" idx="3"/>
          </p:cNvCxnSpPr>
          <p:nvPr/>
        </p:nvCxnSpPr>
        <p:spPr>
          <a:xfrm flipH="1">
            <a:off x="1850808" y="3880921"/>
            <a:ext cx="3603290" cy="23730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Прямоугольник 3"/>
          <p:cNvSpPr/>
          <p:nvPr/>
        </p:nvSpPr>
        <p:spPr>
          <a:xfrm>
            <a:off x="107504" y="116632"/>
            <a:ext cx="8928992" cy="70788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ru-RU" sz="2000" b="1" dirty="0">
                <a:latin typeface="Times New Roman" panose="02020603050405020304" pitchFamily="18" charset="0"/>
                <a:cs typeface="Times New Roman" panose="02020603050405020304" pitchFamily="18" charset="0"/>
              </a:rPr>
              <a:t>СТРУКТУРА КОМПЛЕКСНОЙ СИСТЕМЫ ЗАЩИТЫ ИНФОРМАЦИИ</a:t>
            </a:r>
          </a:p>
          <a:p>
            <a:pPr algn="ctr"/>
            <a:r>
              <a:rPr lang="ru-RU" sz="2000" b="1" dirty="0">
                <a:latin typeface="Times New Roman" panose="02020603050405020304" pitchFamily="18" charset="0"/>
                <a:cs typeface="Times New Roman" panose="02020603050405020304" pitchFamily="18" charset="0"/>
              </a:rPr>
              <a:t>В ВООРУЖЕННЫХ СИЛАХ РОССИЙСКОЙ ФЕДЕРАЦИИ</a:t>
            </a:r>
          </a:p>
        </p:txBody>
      </p:sp>
      <p:sp>
        <p:nvSpPr>
          <p:cNvPr id="6" name="Прямоугольник 5"/>
          <p:cNvSpPr/>
          <p:nvPr/>
        </p:nvSpPr>
        <p:spPr>
          <a:xfrm>
            <a:off x="131720" y="880282"/>
            <a:ext cx="2696572" cy="369332"/>
          </a:xfrm>
          <a:prstGeom prst="rect">
            <a:avLst/>
          </a:prstGeom>
          <a:solidFill>
            <a:schemeClr val="accent4">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wrap="none">
            <a:spAutoFit/>
          </a:bodyPr>
          <a:lstStyle/>
          <a:p>
            <a:r>
              <a:rPr lang="ru-RU" dirty="0"/>
              <a:t>Комендантская служба</a:t>
            </a:r>
          </a:p>
        </p:txBody>
      </p:sp>
      <p:sp>
        <p:nvSpPr>
          <p:cNvPr id="7" name="Прямоугольник 6"/>
          <p:cNvSpPr/>
          <p:nvPr/>
        </p:nvSpPr>
        <p:spPr>
          <a:xfrm>
            <a:off x="3203848" y="1096670"/>
            <a:ext cx="625492" cy="369332"/>
          </a:xfrm>
          <a:prstGeom prst="rect">
            <a:avLst/>
          </a:prstGeom>
          <a:solidFill>
            <a:schemeClr val="accent4">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wrap="none">
            <a:spAutoFit/>
          </a:bodyPr>
          <a:lstStyle/>
          <a:p>
            <a:r>
              <a:rPr lang="ru-RU" dirty="0"/>
              <a:t>РЭБ</a:t>
            </a:r>
          </a:p>
        </p:txBody>
      </p:sp>
      <p:sp>
        <p:nvSpPr>
          <p:cNvPr id="8" name="Прямоугольник 7"/>
          <p:cNvSpPr/>
          <p:nvPr/>
        </p:nvSpPr>
        <p:spPr>
          <a:xfrm>
            <a:off x="4464496" y="914236"/>
            <a:ext cx="4572000" cy="646331"/>
          </a:xfrm>
          <a:prstGeom prst="rect">
            <a:avLst/>
          </a:prstGeom>
          <a:solidFill>
            <a:schemeClr val="accent3">
              <a:lumMod val="20000"/>
              <a:lumOff val="8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a:spAutoFit/>
          </a:bodyPr>
          <a:lstStyle/>
          <a:p>
            <a:pPr algn="ctr"/>
            <a:r>
              <a:rPr lang="ru-RU" b="1" dirty="0" smtClean="0">
                <a:solidFill>
                  <a:srgbClr val="FF0000"/>
                </a:solidFill>
              </a:rPr>
              <a:t>Оперативная маскировка</a:t>
            </a:r>
          </a:p>
          <a:p>
            <a:pPr algn="ctr"/>
            <a:r>
              <a:rPr lang="ru-RU" b="1" dirty="0" smtClean="0">
                <a:solidFill>
                  <a:srgbClr val="FF0000"/>
                </a:solidFill>
              </a:rPr>
              <a:t>(вид оперативного обеспечения)</a:t>
            </a:r>
            <a:endParaRPr lang="ru-RU" b="1" dirty="0">
              <a:solidFill>
                <a:srgbClr val="FF0000"/>
              </a:solidFill>
            </a:endParaRPr>
          </a:p>
        </p:txBody>
      </p:sp>
      <p:sp>
        <p:nvSpPr>
          <p:cNvPr id="10" name="Прямоугольник 9"/>
          <p:cNvSpPr/>
          <p:nvPr/>
        </p:nvSpPr>
        <p:spPr>
          <a:xfrm>
            <a:off x="794562" y="1282274"/>
            <a:ext cx="1239442" cy="338554"/>
          </a:xfrm>
          <a:prstGeom prst="rect">
            <a:avLst/>
          </a:prstGeom>
          <a:solidFill>
            <a:schemeClr val="accent4">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wrap="none">
            <a:spAutoFit/>
          </a:bodyPr>
          <a:lstStyle/>
          <a:p>
            <a:r>
              <a:rPr lang="ru-RU" sz="1600" dirty="0"/>
              <a:t>Охранение</a:t>
            </a:r>
          </a:p>
        </p:txBody>
      </p:sp>
      <p:sp>
        <p:nvSpPr>
          <p:cNvPr id="11" name="Прямоугольник 10"/>
          <p:cNvSpPr/>
          <p:nvPr/>
        </p:nvSpPr>
        <p:spPr>
          <a:xfrm>
            <a:off x="4464496" y="1710339"/>
            <a:ext cx="2232248" cy="923330"/>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ru-RU" dirty="0" smtClean="0"/>
              <a:t>Обеспечение</a:t>
            </a:r>
          </a:p>
          <a:p>
            <a:pPr algn="ctr"/>
            <a:r>
              <a:rPr lang="ru-RU" dirty="0" smtClean="0"/>
              <a:t>скрытности</a:t>
            </a:r>
          </a:p>
          <a:p>
            <a:pPr algn="ctr"/>
            <a:r>
              <a:rPr lang="ru-RU" dirty="0" smtClean="0"/>
              <a:t>деятельности </a:t>
            </a:r>
            <a:r>
              <a:rPr lang="ru-RU" dirty="0" err="1" smtClean="0"/>
              <a:t>вс</a:t>
            </a:r>
            <a:endParaRPr lang="ru-RU" dirty="0"/>
          </a:p>
        </p:txBody>
      </p:sp>
      <p:sp>
        <p:nvSpPr>
          <p:cNvPr id="12" name="Прямоугольник 11"/>
          <p:cNvSpPr/>
          <p:nvPr/>
        </p:nvSpPr>
        <p:spPr>
          <a:xfrm>
            <a:off x="7092280" y="1710339"/>
            <a:ext cx="1944216" cy="923330"/>
          </a:xfrm>
          <a:prstGeom prst="rect">
            <a:avLst/>
          </a:prstGeom>
          <a:solidFill>
            <a:schemeClr val="accent5">
              <a:lumMod val="20000"/>
              <a:lumOff val="80000"/>
            </a:schemeClr>
          </a:solidFill>
          <a:ln>
            <a:solidFill>
              <a:srgbClr val="00B050"/>
            </a:solid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ru-RU" b="1" dirty="0" smtClean="0">
                <a:solidFill>
                  <a:srgbClr val="00B050"/>
                </a:solidFill>
              </a:rPr>
              <a:t>Введение противника в</a:t>
            </a:r>
          </a:p>
          <a:p>
            <a:pPr algn="ctr"/>
            <a:r>
              <a:rPr lang="ru-RU" b="1" dirty="0" smtClean="0">
                <a:solidFill>
                  <a:srgbClr val="00B050"/>
                </a:solidFill>
              </a:rPr>
              <a:t>заблуждение</a:t>
            </a:r>
            <a:endParaRPr lang="ru-RU" b="1" dirty="0">
              <a:solidFill>
                <a:srgbClr val="00B050"/>
              </a:solidFill>
            </a:endParaRPr>
          </a:p>
        </p:txBody>
      </p:sp>
      <p:cxnSp>
        <p:nvCxnSpPr>
          <p:cNvPr id="14" name="Прямая соединительная линия 13"/>
          <p:cNvCxnSpPr>
            <a:stCxn id="8" idx="2"/>
            <a:endCxn id="11" idx="0"/>
          </p:cNvCxnSpPr>
          <p:nvPr/>
        </p:nvCxnSpPr>
        <p:spPr>
          <a:xfrm flipH="1">
            <a:off x="5580620" y="1560567"/>
            <a:ext cx="1169876" cy="14977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a:stCxn id="8" idx="2"/>
            <a:endCxn id="12" idx="0"/>
          </p:cNvCxnSpPr>
          <p:nvPr/>
        </p:nvCxnSpPr>
        <p:spPr>
          <a:xfrm>
            <a:off x="6750496" y="1560567"/>
            <a:ext cx="1313892" cy="14977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Прямоугольник 16"/>
          <p:cNvSpPr/>
          <p:nvPr/>
        </p:nvSpPr>
        <p:spPr>
          <a:xfrm>
            <a:off x="7092280" y="2875002"/>
            <a:ext cx="1997663" cy="369332"/>
          </a:xfrm>
          <a:prstGeom prst="rect">
            <a:avLst/>
          </a:prstGeom>
          <a:solidFill>
            <a:schemeClr val="accent5">
              <a:lumMod val="20000"/>
              <a:lumOff val="80000"/>
            </a:schemeClr>
          </a:solidFill>
          <a:ln w="28575">
            <a:solidFill>
              <a:srgbClr val="00B050"/>
            </a:solidFill>
          </a:ln>
        </p:spPr>
        <p:txBody>
          <a:bodyPr wrap="none">
            <a:spAutoFit/>
          </a:bodyPr>
          <a:lstStyle/>
          <a:p>
            <a:r>
              <a:rPr lang="ru-RU" dirty="0" smtClean="0">
                <a:solidFill>
                  <a:srgbClr val="00B050"/>
                </a:solidFill>
              </a:rPr>
              <a:t>Дезинформация</a:t>
            </a:r>
            <a:endParaRPr lang="ru-RU" dirty="0">
              <a:solidFill>
                <a:srgbClr val="00B050"/>
              </a:solidFill>
            </a:endParaRPr>
          </a:p>
        </p:txBody>
      </p:sp>
      <p:sp>
        <p:nvSpPr>
          <p:cNvPr id="18" name="Прямоугольник 17"/>
          <p:cNvSpPr/>
          <p:nvPr/>
        </p:nvSpPr>
        <p:spPr>
          <a:xfrm>
            <a:off x="7092280" y="3429000"/>
            <a:ext cx="1997663" cy="600164"/>
          </a:xfrm>
          <a:prstGeom prst="rect">
            <a:avLst/>
          </a:prstGeom>
          <a:solidFill>
            <a:schemeClr val="accent5">
              <a:lumMod val="20000"/>
              <a:lumOff val="80000"/>
            </a:schemeClr>
          </a:solidFill>
          <a:ln w="28575">
            <a:solidFill>
              <a:srgbClr val="00B050"/>
            </a:solidFill>
          </a:ln>
        </p:spPr>
        <p:txBody>
          <a:bodyPr wrap="square">
            <a:spAutoFit/>
          </a:bodyPr>
          <a:lstStyle/>
          <a:p>
            <a:pPr algn="ctr"/>
            <a:r>
              <a:rPr lang="ru-RU" sz="1650" dirty="0" smtClean="0">
                <a:solidFill>
                  <a:srgbClr val="00B050"/>
                </a:solidFill>
              </a:rPr>
              <a:t>Демонстративные</a:t>
            </a:r>
            <a:endParaRPr lang="ru-RU" sz="1650" dirty="0">
              <a:solidFill>
                <a:srgbClr val="00B050"/>
              </a:solidFill>
            </a:endParaRPr>
          </a:p>
          <a:p>
            <a:pPr algn="ctr"/>
            <a:r>
              <a:rPr lang="ru-RU" sz="1650" dirty="0" smtClean="0">
                <a:solidFill>
                  <a:srgbClr val="00B050"/>
                </a:solidFill>
              </a:rPr>
              <a:t>действия</a:t>
            </a:r>
            <a:endParaRPr lang="ru-RU" sz="1650" dirty="0">
              <a:solidFill>
                <a:srgbClr val="00B050"/>
              </a:solidFill>
            </a:endParaRPr>
          </a:p>
        </p:txBody>
      </p:sp>
      <p:sp>
        <p:nvSpPr>
          <p:cNvPr id="19" name="Прямоугольник 18"/>
          <p:cNvSpPr/>
          <p:nvPr/>
        </p:nvSpPr>
        <p:spPr>
          <a:xfrm>
            <a:off x="7092280" y="4213830"/>
            <a:ext cx="1457450" cy="369332"/>
          </a:xfrm>
          <a:prstGeom prst="rect">
            <a:avLst/>
          </a:prstGeom>
          <a:solidFill>
            <a:schemeClr val="accent5">
              <a:lumMod val="20000"/>
              <a:lumOff val="80000"/>
            </a:schemeClr>
          </a:solidFill>
          <a:ln w="28575">
            <a:solidFill>
              <a:srgbClr val="00B050"/>
            </a:solidFill>
          </a:ln>
        </p:spPr>
        <p:txBody>
          <a:bodyPr wrap="none">
            <a:spAutoFit/>
          </a:bodyPr>
          <a:lstStyle/>
          <a:p>
            <a:pPr lvl="0"/>
            <a:r>
              <a:rPr lang="ru-RU" b="1" dirty="0" smtClean="0">
                <a:solidFill>
                  <a:srgbClr val="00B050"/>
                </a:solidFill>
              </a:rPr>
              <a:t>Имитация</a:t>
            </a:r>
            <a:r>
              <a:rPr lang="ru-RU" b="1" dirty="0" smtClean="0">
                <a:solidFill>
                  <a:prstClr val="black"/>
                </a:solidFill>
              </a:rPr>
              <a:t> </a:t>
            </a:r>
            <a:endParaRPr lang="ru-RU" b="1" dirty="0">
              <a:solidFill>
                <a:prstClr val="black"/>
              </a:solidFill>
            </a:endParaRPr>
          </a:p>
        </p:txBody>
      </p:sp>
      <p:grpSp>
        <p:nvGrpSpPr>
          <p:cNvPr id="25" name="Группа 24"/>
          <p:cNvGrpSpPr/>
          <p:nvPr/>
        </p:nvGrpSpPr>
        <p:grpSpPr>
          <a:xfrm>
            <a:off x="6876256" y="2165815"/>
            <a:ext cx="251520" cy="2232681"/>
            <a:chOff x="6876256" y="2165815"/>
            <a:chExt cx="251520" cy="2232681"/>
          </a:xfrm>
        </p:grpSpPr>
        <p:cxnSp>
          <p:nvCxnSpPr>
            <p:cNvPr id="21" name="Прямая соединительная линия 20"/>
            <p:cNvCxnSpPr/>
            <p:nvPr/>
          </p:nvCxnSpPr>
          <p:spPr>
            <a:xfrm>
              <a:off x="6876256" y="2172004"/>
              <a:ext cx="0" cy="222649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a:off x="6876256" y="2165815"/>
              <a:ext cx="25152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cxnSp>
        <p:nvCxnSpPr>
          <p:cNvPr id="27" name="Прямая со стрелкой 26"/>
          <p:cNvCxnSpPr/>
          <p:nvPr/>
        </p:nvCxnSpPr>
        <p:spPr>
          <a:xfrm>
            <a:off x="6876256" y="3067110"/>
            <a:ext cx="216024"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p:cNvCxnSpPr/>
          <p:nvPr/>
        </p:nvCxnSpPr>
        <p:spPr>
          <a:xfrm>
            <a:off x="6911752" y="3715504"/>
            <a:ext cx="216024"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p:cNvCxnSpPr/>
          <p:nvPr/>
        </p:nvCxnSpPr>
        <p:spPr>
          <a:xfrm>
            <a:off x="6894004" y="4395428"/>
            <a:ext cx="216024"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31" name="Прямоугольник 30"/>
          <p:cNvSpPr/>
          <p:nvPr/>
        </p:nvSpPr>
        <p:spPr>
          <a:xfrm>
            <a:off x="449784" y="1730845"/>
            <a:ext cx="2909358" cy="923330"/>
          </a:xfrm>
          <a:prstGeom prst="rect">
            <a:avLst/>
          </a:prstGeom>
          <a:solidFill>
            <a:schemeClr val="tx2">
              <a:lumMod val="20000"/>
              <a:lumOff val="80000"/>
            </a:schemeClr>
          </a:solidFill>
          <a:ln w="38100">
            <a:solidFill>
              <a:srgbClr val="0070C0"/>
            </a:solidFill>
          </a:ln>
        </p:spPr>
        <p:txBody>
          <a:bodyPr wrap="square">
            <a:spAutoFit/>
          </a:bodyPr>
          <a:lstStyle/>
          <a:p>
            <a:pPr algn="ctr"/>
            <a:r>
              <a:rPr lang="ru-RU" dirty="0" smtClean="0">
                <a:solidFill>
                  <a:srgbClr val="0070C0"/>
                </a:solidFill>
              </a:rPr>
              <a:t>Защита служебных</a:t>
            </a:r>
          </a:p>
          <a:p>
            <a:pPr algn="ctr"/>
            <a:r>
              <a:rPr lang="ru-RU" dirty="0" smtClean="0">
                <a:solidFill>
                  <a:srgbClr val="0070C0"/>
                </a:solidFill>
              </a:rPr>
              <a:t>Сведений ограниченного</a:t>
            </a:r>
          </a:p>
          <a:p>
            <a:pPr algn="ctr"/>
            <a:r>
              <a:rPr lang="ru-RU" dirty="0" smtClean="0">
                <a:solidFill>
                  <a:srgbClr val="0070C0"/>
                </a:solidFill>
              </a:rPr>
              <a:t>распространения</a:t>
            </a:r>
            <a:endParaRPr lang="ru-RU" dirty="0">
              <a:solidFill>
                <a:srgbClr val="0070C0"/>
              </a:solidFill>
            </a:endParaRPr>
          </a:p>
        </p:txBody>
      </p:sp>
      <p:sp>
        <p:nvSpPr>
          <p:cNvPr id="32" name="Прямоугольник 31"/>
          <p:cNvSpPr/>
          <p:nvPr/>
        </p:nvSpPr>
        <p:spPr>
          <a:xfrm>
            <a:off x="133770" y="3244334"/>
            <a:ext cx="1629918" cy="646331"/>
          </a:xfrm>
          <a:prstGeom prst="rect">
            <a:avLst/>
          </a:prstGeom>
          <a:solidFill>
            <a:schemeClr val="accent2">
              <a:lumMod val="20000"/>
              <a:lumOff val="80000"/>
            </a:schemeClr>
          </a:solidFill>
          <a:ln w="28575">
            <a:solidFill>
              <a:srgbClr val="FF0000"/>
            </a:solidFill>
          </a:ln>
        </p:spPr>
        <p:txBody>
          <a:bodyPr wrap="square">
            <a:spAutoFit/>
          </a:bodyPr>
          <a:lstStyle/>
          <a:p>
            <a:pPr algn="ctr"/>
            <a:r>
              <a:rPr lang="ru-RU" dirty="0" smtClean="0"/>
              <a:t>Защита</a:t>
            </a:r>
          </a:p>
          <a:p>
            <a:pPr algn="ctr"/>
            <a:r>
              <a:rPr lang="ru-RU" dirty="0" smtClean="0"/>
              <a:t>гос. секретов</a:t>
            </a:r>
            <a:endParaRPr lang="ru-RU" dirty="0"/>
          </a:p>
        </p:txBody>
      </p:sp>
      <p:sp>
        <p:nvSpPr>
          <p:cNvPr id="33" name="Прямоугольник 32"/>
          <p:cNvSpPr/>
          <p:nvPr/>
        </p:nvSpPr>
        <p:spPr>
          <a:xfrm>
            <a:off x="1904463" y="3234591"/>
            <a:ext cx="2115108" cy="646331"/>
          </a:xfrm>
          <a:prstGeom prst="rect">
            <a:avLst/>
          </a:prstGeom>
          <a:solidFill>
            <a:srgbClr val="FFFF00"/>
          </a:solidFill>
          <a:ln w="38100">
            <a:solidFill>
              <a:srgbClr val="00B050"/>
            </a:solidFill>
          </a:ln>
        </p:spPr>
        <p:txBody>
          <a:bodyPr wrap="square">
            <a:spAutoFit/>
          </a:bodyPr>
          <a:lstStyle/>
          <a:p>
            <a:pPr algn="ctr"/>
            <a:r>
              <a:rPr lang="ru-RU" dirty="0" smtClean="0">
                <a:solidFill>
                  <a:srgbClr val="00B050"/>
                </a:solidFill>
              </a:rPr>
              <a:t>Маскировка</a:t>
            </a:r>
          </a:p>
          <a:p>
            <a:pPr algn="ctr"/>
            <a:r>
              <a:rPr lang="ru-RU" dirty="0" smtClean="0">
                <a:solidFill>
                  <a:srgbClr val="00B050"/>
                </a:solidFill>
              </a:rPr>
              <a:t>войск и объектов</a:t>
            </a:r>
            <a:endParaRPr lang="ru-RU" dirty="0">
              <a:solidFill>
                <a:srgbClr val="00B050"/>
              </a:solidFill>
            </a:endParaRPr>
          </a:p>
        </p:txBody>
      </p:sp>
      <p:sp>
        <p:nvSpPr>
          <p:cNvPr id="34" name="Прямоугольник 33"/>
          <p:cNvSpPr/>
          <p:nvPr/>
        </p:nvSpPr>
        <p:spPr>
          <a:xfrm>
            <a:off x="4157700" y="3234590"/>
            <a:ext cx="2592796" cy="646331"/>
          </a:xfrm>
          <a:prstGeom prst="rect">
            <a:avLst/>
          </a:prstGeom>
          <a:solidFill>
            <a:schemeClr val="bg1">
              <a:lumMod val="95000"/>
            </a:schemeClr>
          </a:solidFill>
          <a:ln w="38100">
            <a:solidFill>
              <a:schemeClr val="tx1"/>
            </a:solidFill>
          </a:ln>
        </p:spPr>
        <p:txBody>
          <a:bodyPr wrap="square">
            <a:spAutoFit/>
          </a:bodyPr>
          <a:lstStyle/>
          <a:p>
            <a:pPr algn="ctr"/>
            <a:r>
              <a:rPr lang="ru-RU" dirty="0" smtClean="0"/>
              <a:t>Противодействие</a:t>
            </a:r>
          </a:p>
          <a:p>
            <a:pPr algn="ctr"/>
            <a:r>
              <a:rPr lang="ru-RU" dirty="0" smtClean="0"/>
              <a:t>разведке противника</a:t>
            </a:r>
            <a:endParaRPr lang="ru-RU" dirty="0"/>
          </a:p>
        </p:txBody>
      </p:sp>
      <p:cxnSp>
        <p:nvCxnSpPr>
          <p:cNvPr id="36" name="Прямая со стрелкой 35"/>
          <p:cNvCxnSpPr>
            <a:stCxn id="11" idx="1"/>
          </p:cNvCxnSpPr>
          <p:nvPr/>
        </p:nvCxnSpPr>
        <p:spPr>
          <a:xfrm flipH="1">
            <a:off x="3359142" y="2172004"/>
            <a:ext cx="110535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p:cNvCxnSpPr>
            <a:stCxn id="11" idx="2"/>
          </p:cNvCxnSpPr>
          <p:nvPr/>
        </p:nvCxnSpPr>
        <p:spPr>
          <a:xfrm>
            <a:off x="5580620" y="2633669"/>
            <a:ext cx="0" cy="6009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39"/>
          <p:cNvCxnSpPr/>
          <p:nvPr/>
        </p:nvCxnSpPr>
        <p:spPr>
          <a:xfrm>
            <a:off x="948729" y="2951637"/>
            <a:ext cx="46090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p:cNvCxnSpPr/>
          <p:nvPr/>
        </p:nvCxnSpPr>
        <p:spPr>
          <a:xfrm>
            <a:off x="2838429" y="2934128"/>
            <a:ext cx="0" cy="30046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Прямая со стрелкой 41"/>
          <p:cNvCxnSpPr/>
          <p:nvPr/>
        </p:nvCxnSpPr>
        <p:spPr>
          <a:xfrm>
            <a:off x="948729" y="2951637"/>
            <a:ext cx="0" cy="3336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2" name="Группа 51"/>
          <p:cNvGrpSpPr/>
          <p:nvPr/>
        </p:nvGrpSpPr>
        <p:grpSpPr>
          <a:xfrm>
            <a:off x="304382" y="1451551"/>
            <a:ext cx="490180" cy="1783038"/>
            <a:chOff x="304382" y="1451551"/>
            <a:chExt cx="490180" cy="1783038"/>
          </a:xfrm>
        </p:grpSpPr>
        <p:cxnSp>
          <p:nvCxnSpPr>
            <p:cNvPr id="43" name="Прямая со стрелкой 42"/>
            <p:cNvCxnSpPr/>
            <p:nvPr/>
          </p:nvCxnSpPr>
          <p:spPr>
            <a:xfrm>
              <a:off x="323528" y="1451551"/>
              <a:ext cx="0" cy="1783038"/>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p:nvCxnSpPr>
          <p:spPr>
            <a:xfrm>
              <a:off x="304382" y="1451551"/>
              <a:ext cx="49018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49" name="Прямая со стрелкой 48"/>
          <p:cNvCxnSpPr/>
          <p:nvPr/>
        </p:nvCxnSpPr>
        <p:spPr>
          <a:xfrm>
            <a:off x="3495254" y="1466002"/>
            <a:ext cx="1220762" cy="1768587"/>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3" name="Прямоугольник 52"/>
          <p:cNvSpPr/>
          <p:nvPr/>
        </p:nvSpPr>
        <p:spPr>
          <a:xfrm>
            <a:off x="891004" y="4433813"/>
            <a:ext cx="2286000" cy="1200329"/>
          </a:xfrm>
          <a:prstGeom prst="rect">
            <a:avLst/>
          </a:prstGeom>
          <a:solidFill>
            <a:srgbClr val="FFFF00"/>
          </a:solidFill>
          <a:ln>
            <a:solidFill>
              <a:srgbClr val="00B050"/>
            </a:solidFill>
          </a:ln>
        </p:spPr>
        <p:txBody>
          <a:bodyPr wrap="square">
            <a:spAutoFit/>
          </a:bodyPr>
          <a:lstStyle/>
          <a:p>
            <a:pPr algn="ctr"/>
            <a:r>
              <a:rPr lang="ru-RU" dirty="0" smtClean="0">
                <a:solidFill>
                  <a:srgbClr val="00B050"/>
                </a:solidFill>
              </a:rPr>
              <a:t>Маскировка и</a:t>
            </a:r>
          </a:p>
          <a:p>
            <a:pPr algn="ctr"/>
            <a:r>
              <a:rPr lang="ru-RU" dirty="0" err="1" smtClean="0">
                <a:solidFill>
                  <a:srgbClr val="00B050"/>
                </a:solidFill>
              </a:rPr>
              <a:t>легендирование</a:t>
            </a:r>
            <a:endParaRPr lang="ru-RU" dirty="0" smtClean="0">
              <a:solidFill>
                <a:srgbClr val="00B050"/>
              </a:solidFill>
            </a:endParaRPr>
          </a:p>
          <a:p>
            <a:pPr algn="ctr"/>
            <a:r>
              <a:rPr lang="ru-RU" dirty="0" smtClean="0">
                <a:solidFill>
                  <a:srgbClr val="00B050"/>
                </a:solidFill>
              </a:rPr>
              <a:t>дислокации и</a:t>
            </a:r>
          </a:p>
          <a:p>
            <a:pPr algn="ctr"/>
            <a:r>
              <a:rPr lang="ru-RU" dirty="0" smtClean="0">
                <a:solidFill>
                  <a:srgbClr val="00B050"/>
                </a:solidFill>
              </a:rPr>
              <a:t>деятельности войск</a:t>
            </a:r>
            <a:endParaRPr lang="ru-RU" dirty="0">
              <a:solidFill>
                <a:srgbClr val="00B050"/>
              </a:solidFill>
            </a:endParaRPr>
          </a:p>
        </p:txBody>
      </p:sp>
      <p:sp>
        <p:nvSpPr>
          <p:cNvPr id="54" name="Прямоугольник 53"/>
          <p:cNvSpPr/>
          <p:nvPr/>
        </p:nvSpPr>
        <p:spPr>
          <a:xfrm>
            <a:off x="173801" y="5792277"/>
            <a:ext cx="1677007" cy="923330"/>
          </a:xfrm>
          <a:prstGeom prst="rect">
            <a:avLst/>
          </a:prstGeom>
          <a:solidFill>
            <a:schemeClr val="bg1">
              <a:lumMod val="95000"/>
            </a:schemeClr>
          </a:solidFill>
          <a:ln w="28575">
            <a:solidFill>
              <a:schemeClr val="tx1"/>
            </a:solidFill>
          </a:ln>
        </p:spPr>
        <p:txBody>
          <a:bodyPr wrap="square">
            <a:spAutoFit/>
          </a:bodyPr>
          <a:lstStyle/>
          <a:p>
            <a:pPr algn="ctr"/>
            <a:r>
              <a:rPr lang="ru-RU" dirty="0" smtClean="0"/>
              <a:t>Комплексное</a:t>
            </a:r>
          </a:p>
          <a:p>
            <a:pPr algn="ctr"/>
            <a:r>
              <a:rPr lang="ru-RU" dirty="0" err="1" smtClean="0"/>
              <a:t>пд</a:t>
            </a:r>
            <a:r>
              <a:rPr lang="ru-RU" dirty="0" smtClean="0"/>
              <a:t> </a:t>
            </a:r>
            <a:r>
              <a:rPr lang="ru-RU" dirty="0" err="1" smtClean="0"/>
              <a:t>тср</a:t>
            </a:r>
            <a:endParaRPr lang="ru-RU" dirty="0" smtClean="0"/>
          </a:p>
          <a:p>
            <a:pPr algn="ctr"/>
            <a:r>
              <a:rPr lang="ru-RU" dirty="0" smtClean="0"/>
              <a:t>противника</a:t>
            </a:r>
            <a:endParaRPr lang="ru-RU" dirty="0"/>
          </a:p>
        </p:txBody>
      </p:sp>
      <p:sp>
        <p:nvSpPr>
          <p:cNvPr id="55" name="Прямоугольник 54"/>
          <p:cNvSpPr/>
          <p:nvPr/>
        </p:nvSpPr>
        <p:spPr>
          <a:xfrm>
            <a:off x="3516594" y="4776614"/>
            <a:ext cx="2664296" cy="1477328"/>
          </a:xfrm>
          <a:prstGeom prst="rect">
            <a:avLst/>
          </a:prstGeom>
          <a:solidFill>
            <a:schemeClr val="bg1">
              <a:lumMod val="95000"/>
            </a:schemeClr>
          </a:solidFill>
          <a:ln w="28575">
            <a:solidFill>
              <a:schemeClr val="tx1"/>
            </a:solidFill>
          </a:ln>
        </p:spPr>
        <p:txBody>
          <a:bodyPr wrap="square">
            <a:spAutoFit/>
          </a:bodyPr>
          <a:lstStyle/>
          <a:p>
            <a:pPr algn="ctr"/>
            <a:r>
              <a:rPr lang="ru-RU" dirty="0" smtClean="0"/>
              <a:t>Выявление и</a:t>
            </a:r>
          </a:p>
          <a:p>
            <a:pPr algn="ctr"/>
            <a:r>
              <a:rPr lang="ru-RU" dirty="0" smtClean="0"/>
              <a:t>уничтожение средств</a:t>
            </a:r>
          </a:p>
          <a:p>
            <a:pPr algn="ctr"/>
            <a:r>
              <a:rPr lang="ru-RU" dirty="0" smtClean="0"/>
              <a:t>разведки в</a:t>
            </a:r>
          </a:p>
          <a:p>
            <a:pPr algn="ctr"/>
            <a:r>
              <a:rPr lang="ru-RU" dirty="0" smtClean="0"/>
              <a:t>позиционных районах</a:t>
            </a:r>
          </a:p>
          <a:p>
            <a:pPr algn="ctr"/>
            <a:r>
              <a:rPr lang="ru-RU" dirty="0" err="1" smtClean="0"/>
              <a:t>пу</a:t>
            </a:r>
            <a:r>
              <a:rPr lang="ru-RU" dirty="0" smtClean="0"/>
              <a:t> разведки</a:t>
            </a:r>
            <a:endParaRPr lang="ru-RU" dirty="0"/>
          </a:p>
        </p:txBody>
      </p:sp>
      <p:sp>
        <p:nvSpPr>
          <p:cNvPr id="56" name="Прямоугольник 55"/>
          <p:cNvSpPr/>
          <p:nvPr/>
        </p:nvSpPr>
        <p:spPr>
          <a:xfrm>
            <a:off x="6451908" y="4976085"/>
            <a:ext cx="2097822" cy="1200329"/>
          </a:xfrm>
          <a:prstGeom prst="rect">
            <a:avLst/>
          </a:prstGeom>
          <a:solidFill>
            <a:schemeClr val="bg1">
              <a:lumMod val="95000"/>
            </a:schemeClr>
          </a:solidFill>
          <a:ln w="28575">
            <a:solidFill>
              <a:schemeClr val="tx1"/>
            </a:solidFill>
          </a:ln>
        </p:spPr>
        <p:txBody>
          <a:bodyPr wrap="square">
            <a:spAutoFit/>
          </a:bodyPr>
          <a:lstStyle/>
          <a:p>
            <a:pPr algn="ctr"/>
            <a:r>
              <a:rPr lang="ru-RU" dirty="0" smtClean="0"/>
              <a:t>Борьба с</a:t>
            </a:r>
          </a:p>
          <a:p>
            <a:pPr algn="ctr"/>
            <a:r>
              <a:rPr lang="ru-RU" dirty="0" smtClean="0"/>
              <a:t> воздушной</a:t>
            </a:r>
          </a:p>
          <a:p>
            <a:pPr algn="ctr"/>
            <a:r>
              <a:rPr lang="ru-RU" dirty="0" smtClean="0"/>
              <a:t>разведкой и </a:t>
            </a:r>
            <a:r>
              <a:rPr lang="ru-RU" dirty="0" err="1" smtClean="0"/>
              <a:t>дрг</a:t>
            </a:r>
            <a:endParaRPr lang="ru-RU" dirty="0" smtClean="0"/>
          </a:p>
          <a:p>
            <a:pPr algn="ctr"/>
            <a:r>
              <a:rPr lang="ru-RU" dirty="0" smtClean="0"/>
              <a:t>противника</a:t>
            </a:r>
            <a:endParaRPr lang="ru-RU" dirty="0"/>
          </a:p>
        </p:txBody>
      </p:sp>
      <p:cxnSp>
        <p:nvCxnSpPr>
          <p:cNvPr id="73" name="Прямая со стрелкой 72"/>
          <p:cNvCxnSpPr>
            <a:stCxn id="34" idx="2"/>
            <a:endCxn id="55" idx="0"/>
          </p:cNvCxnSpPr>
          <p:nvPr/>
        </p:nvCxnSpPr>
        <p:spPr>
          <a:xfrm flipH="1">
            <a:off x="4848742" y="3880921"/>
            <a:ext cx="605356" cy="89569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Прямая со стрелкой 73"/>
          <p:cNvCxnSpPr>
            <a:stCxn id="34" idx="2"/>
            <a:endCxn id="56" idx="0"/>
          </p:cNvCxnSpPr>
          <p:nvPr/>
        </p:nvCxnSpPr>
        <p:spPr>
          <a:xfrm>
            <a:off x="5454098" y="3880921"/>
            <a:ext cx="2046721" cy="10951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Прямая со стрелкой 81"/>
          <p:cNvCxnSpPr>
            <a:stCxn id="33" idx="2"/>
            <a:endCxn id="53" idx="0"/>
          </p:cNvCxnSpPr>
          <p:nvPr/>
        </p:nvCxnSpPr>
        <p:spPr>
          <a:xfrm flipH="1">
            <a:off x="2034004" y="3880922"/>
            <a:ext cx="928013" cy="552891"/>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5" name="Прямая со стрелкой 84"/>
          <p:cNvCxnSpPr>
            <a:endCxn id="53" idx="0"/>
          </p:cNvCxnSpPr>
          <p:nvPr/>
        </p:nvCxnSpPr>
        <p:spPr>
          <a:xfrm>
            <a:off x="948729" y="3874171"/>
            <a:ext cx="1085275" cy="5596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Прямая со стрелкой 87"/>
          <p:cNvCxnSpPr>
            <a:stCxn id="32" idx="2"/>
          </p:cNvCxnSpPr>
          <p:nvPr/>
        </p:nvCxnSpPr>
        <p:spPr>
          <a:xfrm flipH="1">
            <a:off x="549472" y="3890665"/>
            <a:ext cx="399257" cy="19016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131696"/>
      </p:ext>
    </p:extLst>
  </p:cSld>
  <p:clrMapOvr>
    <a:masterClrMapping/>
  </p:clrMapOvr>
  <p:transition spd="med">
    <p:wedg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9|3.4|2.9"/>
</p:tagLst>
</file>

<file path=ppt/tags/tag2.xml><?xml version="1.0" encoding="utf-8"?>
<p:tagLst xmlns:a="http://schemas.openxmlformats.org/drawingml/2006/main" xmlns:r="http://schemas.openxmlformats.org/officeDocument/2006/relationships" xmlns:p="http://schemas.openxmlformats.org/presentationml/2006/main">
  <p:tag name="TIMING" val="|3.9|3.4|2.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сполнительная">
  <a:themeElements>
    <a:clrScheme name="Исполнительная">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Исполнительная">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Исполнитель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815</TotalTime>
  <Words>4004</Words>
  <Application>Microsoft Office PowerPoint</Application>
  <PresentationFormat>Экран (4:3)</PresentationFormat>
  <Paragraphs>328</Paragraphs>
  <Slides>67</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67</vt:i4>
      </vt:variant>
    </vt:vector>
  </HeadingPairs>
  <TitlesOfParts>
    <vt:vector size="74" baseType="lpstr">
      <vt:lpstr>Arial</vt:lpstr>
      <vt:lpstr>Century Gothic</vt:lpstr>
      <vt:lpstr>Courier New</vt:lpstr>
      <vt:lpstr>Palatino Linotype</vt:lpstr>
      <vt:lpstr>PT Serif</vt:lpstr>
      <vt:lpstr>Times New Roman</vt:lpstr>
      <vt:lpstr>Исполнительная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Сергей Александович</dc:creator>
  <cp:lastModifiedBy>Пользователь Windows</cp:lastModifiedBy>
  <cp:revision>134</cp:revision>
  <dcterms:created xsi:type="dcterms:W3CDTF">2015-03-10T06:46:55Z</dcterms:created>
  <dcterms:modified xsi:type="dcterms:W3CDTF">2021-04-01T11:59:47Z</dcterms:modified>
</cp:coreProperties>
</file>